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5" r:id="rId2"/>
    <p:sldId id="259" r:id="rId3"/>
    <p:sldId id="260" r:id="rId4"/>
    <p:sldId id="258" r:id="rId5"/>
    <p:sldId id="266"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10972800" y="6473952"/>
            <a:ext cx="1011936" cy="246888"/>
          </a:xfrm>
        </p:spPr>
        <p:txBody>
          <a:bodyPr/>
          <a:lstStyle/>
          <a:p>
            <a:fld id="{1513C858-FFFE-4175-9189-404D41C289A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19" name="Нижний колонтитул 18"/>
          <p:cNvSpPr>
            <a:spLocks noGrp="1"/>
          </p:cNvSpPr>
          <p:nvPr>
            <p:ph type="ftr" sz="quarter" idx="11"/>
          </p:nvPr>
        </p:nvSpPr>
        <p:spPr>
          <a:xfrm>
            <a:off x="4775200" y="76201"/>
            <a:ext cx="3860800" cy="288925"/>
          </a:xfrm>
        </p:spPr>
        <p:txBody>
          <a:bodyPr/>
          <a:lstStyle/>
          <a:p>
            <a:endParaRPr lang="ru-RU"/>
          </a:p>
        </p:txBody>
      </p:sp>
      <p:sp>
        <p:nvSpPr>
          <p:cNvPr id="16" name="Номер слайда 15"/>
          <p:cNvSpPr>
            <a:spLocks noGrp="1"/>
          </p:cNvSpPr>
          <p:nvPr>
            <p:ph type="sldNum" sz="quarter" idx="12"/>
          </p:nvPr>
        </p:nvSpPr>
        <p:spPr>
          <a:xfrm>
            <a:off x="10972800" y="6473952"/>
            <a:ext cx="1011936" cy="246888"/>
          </a:xfrm>
        </p:spPr>
        <p:txBody>
          <a:bodyPr/>
          <a:lstStyle/>
          <a:p>
            <a:fld id="{1513C858-FFFE-4175-9189-404D41C289A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513C858-FFFE-4175-9189-404D41C289AE}" type="slidenum">
              <a:rPr lang="ru-RU" smtClean="0"/>
              <a:pPr/>
              <a:t>‹#›</a:t>
            </a:fld>
            <a:endParaRPr lang="ru-RU"/>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972800" y="6477000"/>
            <a:ext cx="1016000" cy="246888"/>
          </a:xfrm>
        </p:spPr>
        <p:txBody>
          <a:bodyPr/>
          <a:lstStyle/>
          <a:p>
            <a:fld id="{1513C858-FFFE-4175-9189-404D41C289AE}" type="slidenum">
              <a:rPr lang="ru-RU" smtClean="0"/>
              <a:pPr/>
              <a:t>‹#›</a:t>
            </a:fld>
            <a:endParaRPr lang="ru-RU"/>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13C858-FFFE-4175-9189-404D41C289A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0BEED1D-B033-416A-BA40-DE99B25CDDDC}"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13C858-FFFE-4175-9189-404D41C289AE}" type="slidenum">
              <a:rPr lang="ru-RU" smtClean="0"/>
              <a:pPr/>
              <a:t>‹#›</a:t>
            </a:fld>
            <a:endParaRPr lang="ru-RU"/>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B0BEED1D-B033-416A-BA40-DE99B25CDDDC}" type="datetimeFigureOut">
              <a:rPr lang="ru-RU" smtClean="0"/>
              <a:pPr/>
              <a:t>16.03.2023</a:t>
            </a:fld>
            <a:endParaRPr lang="ru-RU"/>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13C858-FFFE-4175-9189-404D41C289AE}" type="slidenum">
              <a:rPr lang="ru-RU" smtClean="0"/>
              <a:pPr/>
              <a:t>‹#›</a:t>
            </a:fld>
            <a:endParaRPr lang="ru-RU"/>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1752" y="1492469"/>
            <a:ext cx="10058400" cy="2112579"/>
          </a:xfrm>
        </p:spPr>
        <p:txBody>
          <a:bodyPr>
            <a:normAutofit/>
          </a:bodyPr>
          <a:lstStyle/>
          <a:p>
            <a:pPr algn="ctr"/>
            <a:r>
              <a:rPr lang="ru-RU" sz="2800" dirty="0" smtClean="0">
                <a:solidFill>
                  <a:srgbClr val="FF0000"/>
                </a:solidFill>
              </a:rPr>
              <a:t>консультация  на тему </a:t>
            </a:r>
            <a:br>
              <a:rPr lang="ru-RU" sz="2800" dirty="0" smtClean="0">
                <a:solidFill>
                  <a:srgbClr val="FF0000"/>
                </a:solidFill>
              </a:rPr>
            </a:br>
            <a:r>
              <a:rPr lang="ru-RU" sz="2800" dirty="0">
                <a:solidFill>
                  <a:srgbClr val="FF0000"/>
                </a:solidFill>
              </a:rPr>
              <a:t/>
            </a:r>
            <a:br>
              <a:rPr lang="ru-RU" sz="2800" dirty="0">
                <a:solidFill>
                  <a:srgbClr val="FF0000"/>
                </a:solidFill>
              </a:rPr>
            </a:br>
            <a:r>
              <a:rPr lang="ru-RU" sz="2800" dirty="0" smtClean="0">
                <a:solidFill>
                  <a:srgbClr val="FF0000"/>
                </a:solidFill>
              </a:rPr>
              <a:t>«поддержка детской инициативы в </a:t>
            </a:r>
            <a:r>
              <a:rPr lang="ru-RU" sz="2800" dirty="0" err="1" smtClean="0">
                <a:solidFill>
                  <a:srgbClr val="FF0000"/>
                </a:solidFill>
              </a:rPr>
              <a:t>доу</a:t>
            </a:r>
            <a:r>
              <a:rPr lang="ru-RU" sz="2800" dirty="0" smtClean="0">
                <a:solidFill>
                  <a:srgbClr val="FF0000"/>
                </a:solidFill>
              </a:rPr>
              <a:t> по </a:t>
            </a:r>
            <a:r>
              <a:rPr lang="ru-RU" sz="2800" dirty="0" err="1" smtClean="0">
                <a:solidFill>
                  <a:srgbClr val="FF0000"/>
                </a:solidFill>
              </a:rPr>
              <a:t>фгос</a:t>
            </a:r>
            <a:r>
              <a:rPr lang="ru-RU" sz="2800" i="1" dirty="0" smtClean="0">
                <a:solidFill>
                  <a:srgbClr val="FF0000"/>
                </a:solidFill>
              </a:rPr>
              <a:t>»</a:t>
            </a:r>
            <a:endParaRPr lang="ru-RU" sz="2800" i="1" dirty="0">
              <a:solidFill>
                <a:srgbClr val="FF0000"/>
              </a:solidFill>
            </a:endParaRPr>
          </a:p>
        </p:txBody>
      </p:sp>
      <p:sp>
        <p:nvSpPr>
          <p:cNvPr id="3" name="Подзаголовок 2"/>
          <p:cNvSpPr>
            <a:spLocks noGrp="1"/>
          </p:cNvSpPr>
          <p:nvPr>
            <p:ph type="subTitle" idx="1"/>
          </p:nvPr>
        </p:nvSpPr>
        <p:spPr>
          <a:xfrm>
            <a:off x="882868" y="3867807"/>
            <a:ext cx="10079422" cy="1923393"/>
          </a:xfrm>
        </p:spPr>
        <p:txBody>
          <a:bodyPr/>
          <a:lstStyle/>
          <a:p>
            <a:endParaRPr lang="ru-RU" dirty="0" smtClean="0"/>
          </a:p>
          <a:p>
            <a:pPr algn="r"/>
            <a:endParaRPr lang="ru-RU" dirty="0"/>
          </a:p>
          <a:p>
            <a:pPr algn="r"/>
            <a:r>
              <a:rPr lang="ru-RU" dirty="0" smtClean="0"/>
              <a:t>Подготовила: </a:t>
            </a:r>
          </a:p>
          <a:p>
            <a:pPr algn="r"/>
            <a:r>
              <a:rPr lang="ru-RU" dirty="0" smtClean="0"/>
              <a:t>       </a:t>
            </a:r>
            <a:r>
              <a:rPr lang="ru-RU" dirty="0" err="1" smtClean="0"/>
              <a:t>Бамбарова</a:t>
            </a:r>
            <a:r>
              <a:rPr lang="ru-RU" dirty="0" smtClean="0"/>
              <a:t> А.А.</a:t>
            </a:r>
            <a:endParaRPr lang="ru-RU" dirty="0"/>
          </a:p>
        </p:txBody>
      </p:sp>
      <p:pic>
        <p:nvPicPr>
          <p:cNvPr id="4" name="Рисунок 3" descr="1669018741_3-16.jpg"/>
          <p:cNvPicPr>
            <a:picLocks noChangeAspect="1"/>
          </p:cNvPicPr>
          <p:nvPr/>
        </p:nvPicPr>
        <p:blipFill>
          <a:blip r:embed="rId2"/>
          <a:stretch>
            <a:fillRect/>
          </a:stretch>
        </p:blipFill>
        <p:spPr>
          <a:xfrm>
            <a:off x="0" y="0"/>
            <a:ext cx="12192000" cy="6858000"/>
          </a:xfrm>
          <a:prstGeom prst="rect">
            <a:avLst/>
          </a:prstGeom>
        </p:spPr>
      </p:pic>
      <p:sp>
        <p:nvSpPr>
          <p:cNvPr id="5" name="Прямоугольник 4"/>
          <p:cNvSpPr/>
          <p:nvPr/>
        </p:nvSpPr>
        <p:spPr>
          <a:xfrm>
            <a:off x="3167538" y="3727412"/>
            <a:ext cx="5709041" cy="2554545"/>
          </a:xfrm>
          <a:prstGeom prst="rect">
            <a:avLst/>
          </a:prstGeom>
        </p:spPr>
        <p:txBody>
          <a:bodyPr wrap="square">
            <a:spAutoFit/>
          </a:bodyPr>
          <a:lstStyle/>
          <a:p>
            <a:pPr algn="ctr"/>
            <a:r>
              <a:rPr lang="ru-RU" sz="4000" smtClean="0"/>
              <a:t>Консультация </a:t>
            </a:r>
            <a:r>
              <a:rPr lang="ru-RU" sz="4000" dirty="0" smtClean="0"/>
              <a:t>на тему:</a:t>
            </a:r>
          </a:p>
          <a:p>
            <a:pPr algn="ctr"/>
            <a:r>
              <a:rPr lang="ru-RU" sz="4000" dirty="0" smtClean="0"/>
              <a:t>«</a:t>
            </a:r>
            <a:r>
              <a:rPr lang="ru-RU" sz="4000" dirty="0" smtClean="0">
                <a:latin typeface="Times New Roman" pitchFamily="18" charset="0"/>
                <a:cs typeface="Times New Roman" pitchFamily="18" charset="0"/>
              </a:rPr>
              <a:t>Поддержка детской инициативы в ДОУ в </a:t>
            </a:r>
            <a:r>
              <a:rPr lang="ru-RU" sz="4000" dirty="0" err="1" smtClean="0">
                <a:latin typeface="Times New Roman" pitchFamily="18" charset="0"/>
                <a:cs typeface="Times New Roman" pitchFamily="18" charset="0"/>
              </a:rPr>
              <a:t>соответсвии</a:t>
            </a:r>
            <a:r>
              <a:rPr lang="ru-RU" sz="4000" dirty="0" smtClean="0">
                <a:latin typeface="Times New Roman" pitchFamily="18" charset="0"/>
                <a:cs typeface="Times New Roman" pitchFamily="18" charset="0"/>
              </a:rPr>
              <a:t> с ФГОС»</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4782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5724" y="241738"/>
            <a:ext cx="9848193" cy="6127532"/>
          </a:xfrm>
        </p:spPr>
        <p:txBody>
          <a:bodyPr>
            <a:normAutofit fontScale="40000" lnSpcReduction="20000"/>
          </a:bodyPr>
          <a:lstStyle/>
          <a:p>
            <a:pPr marL="0" indent="0">
              <a:buNone/>
            </a:pPr>
            <a:r>
              <a:rPr lang="ru-RU" sz="5500" dirty="0" smtClean="0">
                <a:solidFill>
                  <a:schemeClr val="tx1"/>
                </a:solidFill>
              </a:rPr>
              <a:t>    Основным </a:t>
            </a:r>
            <a:r>
              <a:rPr lang="ru-RU" sz="5500" dirty="0">
                <a:solidFill>
                  <a:schemeClr val="tx1"/>
                </a:solidFill>
              </a:rPr>
              <a:t>принципом дошкольного образования согласно ФГОС является </a:t>
            </a:r>
            <a:r>
              <a:rPr lang="ru-RU" sz="5500" dirty="0" smtClean="0">
                <a:solidFill>
                  <a:schemeClr val="tx1"/>
                </a:solidFill>
              </a:rPr>
              <a:t>     построение </a:t>
            </a:r>
            <a:r>
              <a:rPr lang="ru-RU" sz="5500" dirty="0">
                <a:solidFill>
                  <a:schemeClr val="tx1"/>
                </a:solidFill>
              </a:rPr>
              <a:t>образовательной деятельности на основе индивидуальных особенностей каждого ребенка, при котором сам ребенок становится полноценным участником (субъектом) образовательных отношений, а так же поддержка инициативы детей в различных видах деятельности</a:t>
            </a:r>
            <a:r>
              <a:rPr lang="ru-RU" sz="5500" dirty="0" smtClean="0">
                <a:solidFill>
                  <a:schemeClr val="tx1"/>
                </a:solidFill>
              </a:rPr>
              <a:t>.</a:t>
            </a:r>
          </a:p>
          <a:p>
            <a:endParaRPr lang="ru-RU" sz="5500" dirty="0">
              <a:solidFill>
                <a:schemeClr val="tx1"/>
              </a:solidFill>
            </a:endParaRPr>
          </a:p>
          <a:p>
            <a:pPr marL="0" indent="0">
              <a:buNone/>
            </a:pPr>
            <a:r>
              <a:rPr lang="ru-RU" sz="5500" dirty="0" smtClean="0">
                <a:solidFill>
                  <a:schemeClr val="tx1"/>
                </a:solidFill>
              </a:rPr>
              <a:t>    </a:t>
            </a:r>
            <a:r>
              <a:rPr lang="ru-RU" sz="5500" b="1" i="1" dirty="0" smtClean="0">
                <a:solidFill>
                  <a:schemeClr val="tx1"/>
                </a:solidFill>
              </a:rPr>
              <a:t>Детская </a:t>
            </a:r>
            <a:r>
              <a:rPr lang="ru-RU" sz="5500" b="1" i="1" dirty="0">
                <a:solidFill>
                  <a:schemeClr val="tx1"/>
                </a:solidFill>
              </a:rPr>
              <a:t>инициатива </a:t>
            </a:r>
            <a:r>
              <a:rPr lang="ru-RU" sz="5500" dirty="0">
                <a:solidFill>
                  <a:schemeClr val="tx1"/>
                </a:solidFill>
              </a:rPr>
              <a:t>проявляется в свободной деятельности детей по выбору и интересам. Возможность играть, рисовать, конструировать, сочинять и прочее, в соответствии с собственными интересами</a:t>
            </a:r>
            <a:r>
              <a:rPr lang="ru-RU" sz="5500" dirty="0" smtClean="0">
                <a:solidFill>
                  <a:schemeClr val="tx1"/>
                </a:solidFill>
              </a:rPr>
              <a:t>.</a:t>
            </a:r>
          </a:p>
          <a:p>
            <a:endParaRPr lang="ru-RU" sz="5500" dirty="0">
              <a:solidFill>
                <a:schemeClr val="tx1"/>
              </a:solidFill>
            </a:endParaRPr>
          </a:p>
          <a:p>
            <a:pPr marL="0" indent="0">
              <a:buNone/>
            </a:pPr>
            <a:r>
              <a:rPr lang="ru-RU" sz="5500" dirty="0" smtClean="0">
                <a:solidFill>
                  <a:schemeClr val="tx1"/>
                </a:solidFill>
              </a:rPr>
              <a:t>      В </a:t>
            </a:r>
            <a:r>
              <a:rPr lang="ru-RU" sz="5500" dirty="0">
                <a:solidFill>
                  <a:schemeClr val="tx1"/>
                </a:solidFill>
              </a:rPr>
              <a:t>ФГОС указывается, что одним из основных принципов дошкольного образования является поддержка инициативы детей в различных видах деятельности, в том числе – игре, которая является ведущим видом деятельности на протяжении всего периода дошкольного детства. Поддержка инициативы является также условием, необходимым для создания социальной ситуации развития детей. На этапе завершения дошкольного образования одним из целевых ориентиров ФГОС предусмотрена одна из возрастных характеристик возможностей детей – «проявляют инициативу и самостоятельность в различных видах деятельности – игре и т.д</a:t>
            </a:r>
            <a:r>
              <a:rPr lang="ru-RU" sz="5500" dirty="0" smtClean="0">
                <a:solidFill>
                  <a:schemeClr val="tx1"/>
                </a:solidFill>
              </a:rPr>
              <a:t>.».</a:t>
            </a:r>
            <a:endParaRPr lang="ru-RU" sz="5500"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xmlns="" val="222031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966" y="231228"/>
            <a:ext cx="10352689" cy="2816773"/>
          </a:xfrm>
        </p:spPr>
        <p:txBody>
          <a:bodyPr>
            <a:normAutofit fontScale="62500" lnSpcReduction="20000"/>
          </a:bodyPr>
          <a:lstStyle/>
          <a:p>
            <a:pPr marL="0" indent="0">
              <a:buNone/>
            </a:pPr>
            <a:r>
              <a:rPr lang="ru-RU" b="1" i="1" dirty="0" smtClean="0">
                <a:solidFill>
                  <a:schemeClr val="tx1"/>
                </a:solidFill>
              </a:rPr>
              <a:t>                        Способы </a:t>
            </a:r>
            <a:r>
              <a:rPr lang="ru-RU" b="1" i="1" dirty="0">
                <a:solidFill>
                  <a:schemeClr val="tx1"/>
                </a:solidFill>
              </a:rPr>
              <a:t>и направления поддержки детской инициативы</a:t>
            </a:r>
          </a:p>
          <a:p>
            <a:pPr marL="0" indent="0">
              <a:buNone/>
            </a:pPr>
            <a:r>
              <a:rPr lang="ru-RU" dirty="0" smtClean="0">
                <a:solidFill>
                  <a:schemeClr val="tx1"/>
                </a:solidFill>
              </a:rPr>
              <a:t>     Создание </a:t>
            </a:r>
            <a:r>
              <a:rPr lang="ru-RU" dirty="0">
                <a:solidFill>
                  <a:schemeClr val="tx1"/>
                </a:solidFill>
              </a:rPr>
              <a:t>условий для свободного выбора детьми деятельности, а так же участников </a:t>
            </a:r>
            <a:r>
              <a:rPr lang="ru-RU" dirty="0" smtClean="0">
                <a:solidFill>
                  <a:schemeClr val="tx1"/>
                </a:solidFill>
              </a:rPr>
              <a:t>   совместной </a:t>
            </a:r>
            <a:r>
              <a:rPr lang="ru-RU" dirty="0">
                <a:solidFill>
                  <a:schemeClr val="tx1"/>
                </a:solidFill>
              </a:rPr>
              <a:t>деятельности:</a:t>
            </a:r>
          </a:p>
          <a:p>
            <a:pPr marL="0" indent="0">
              <a:buNone/>
            </a:pPr>
            <a:r>
              <a:rPr lang="ru-RU" dirty="0" smtClean="0">
                <a:solidFill>
                  <a:schemeClr val="tx1"/>
                </a:solidFill>
              </a:rPr>
              <a:t>   •</a:t>
            </a:r>
            <a:r>
              <a:rPr lang="ru-RU" dirty="0">
                <a:solidFill>
                  <a:schemeClr val="tx1"/>
                </a:solidFill>
              </a:rPr>
              <a:t>	предметно-развивающая среда должна быть разнообразна по своему содержанию. Должно быть отведено время на занятия по выбору — так дети учатся сознательно делать выбор и реализовывать свои интересы и способности. Умение детей осуществлять выбор, решать проблемы, взаимодействовать с окружающими людьми, ставить и достигать цели- вот, что является наиболее важным для освоения образовательной программы в ДОУ.</a:t>
            </a:r>
          </a:p>
          <a:p>
            <a:pPr marL="0" indent="0">
              <a:buNone/>
            </a:pPr>
            <a:r>
              <a:rPr lang="ru-RU" dirty="0" smtClean="0">
                <a:solidFill>
                  <a:schemeClr val="tx1"/>
                </a:solidFill>
              </a:rPr>
              <a:t>  </a:t>
            </a:r>
            <a:endParaRPr lang="ru-RU" dirty="0">
              <a:solidFill>
                <a:schemeClr val="tx1"/>
              </a:solidFill>
            </a:endParaRPr>
          </a:p>
        </p:txBody>
      </p:sp>
      <p:pic>
        <p:nvPicPr>
          <p:cNvPr id="8" name="Содержимое 4" descr="e0glNLsxtlo.jpg"/>
          <p:cNvPicPr>
            <a:picLocks noChangeAspect="1"/>
          </p:cNvPicPr>
          <p:nvPr/>
        </p:nvPicPr>
        <p:blipFill>
          <a:blip r:embed="rId2" cstate="print"/>
          <a:stretch>
            <a:fillRect/>
          </a:stretch>
        </p:blipFill>
        <p:spPr>
          <a:xfrm>
            <a:off x="402715" y="2812165"/>
            <a:ext cx="3588649" cy="2691487"/>
          </a:xfrm>
          <a:prstGeom prst="rect">
            <a:avLst/>
          </a:prstGeom>
        </p:spPr>
      </p:pic>
      <p:pic>
        <p:nvPicPr>
          <p:cNvPr id="9" name="Рисунок 8" descr="iiA35UWqKCs.jpg"/>
          <p:cNvPicPr>
            <a:picLocks noChangeAspect="1"/>
          </p:cNvPicPr>
          <p:nvPr/>
        </p:nvPicPr>
        <p:blipFill>
          <a:blip r:embed="rId3" cstate="print"/>
          <a:stretch>
            <a:fillRect/>
          </a:stretch>
        </p:blipFill>
        <p:spPr>
          <a:xfrm>
            <a:off x="4493284" y="2648310"/>
            <a:ext cx="2683893" cy="3578524"/>
          </a:xfrm>
          <a:prstGeom prst="rect">
            <a:avLst/>
          </a:prstGeom>
        </p:spPr>
      </p:pic>
      <p:pic>
        <p:nvPicPr>
          <p:cNvPr id="10" name="Рисунок 9" descr="f208fc08-1969-463e-9107-371832acea6f.jpeg"/>
          <p:cNvPicPr>
            <a:picLocks noChangeAspect="1"/>
          </p:cNvPicPr>
          <p:nvPr/>
        </p:nvPicPr>
        <p:blipFill>
          <a:blip r:embed="rId4"/>
          <a:stretch>
            <a:fillRect/>
          </a:stretch>
        </p:blipFill>
        <p:spPr>
          <a:xfrm>
            <a:off x="7824158" y="2920042"/>
            <a:ext cx="3352800" cy="3352800"/>
          </a:xfrm>
          <a:prstGeom prst="rect">
            <a:avLst/>
          </a:prstGeom>
        </p:spPr>
      </p:pic>
    </p:spTree>
    <p:extLst>
      <p:ext uri="{BB962C8B-B14F-4D97-AF65-F5344CB8AC3E}">
        <p14:creationId xmlns:p14="http://schemas.microsoft.com/office/powerpoint/2010/main" xmlns="" val="390923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397876" y="3026979"/>
            <a:ext cx="7820735" cy="420414"/>
          </a:xfrm>
        </p:spPr>
        <p:txBody>
          <a:bodyPr>
            <a:normAutofit fontScale="90000"/>
          </a:bodyPr>
          <a:lstStyle/>
          <a:p>
            <a:r>
              <a:rPr lang="ru-RU" dirty="0" smtClean="0"/>
              <a:t>. </a:t>
            </a:r>
            <a:r>
              <a:rPr lang="ru-RU" dirty="0"/>
              <a:t/>
            </a:r>
            <a:br>
              <a:rPr lang="ru-RU" dirty="0"/>
            </a:br>
            <a:r>
              <a:rPr lang="ru-RU" dirty="0"/>
              <a:t/>
            </a:r>
            <a:br>
              <a:rPr lang="ru-RU" dirty="0"/>
            </a:br>
            <a:endParaRPr lang="ru-RU" dirty="0"/>
          </a:p>
        </p:txBody>
      </p:sp>
      <p:sp>
        <p:nvSpPr>
          <p:cNvPr id="8" name="Прямоугольник 7"/>
          <p:cNvSpPr/>
          <p:nvPr/>
        </p:nvSpPr>
        <p:spPr>
          <a:xfrm>
            <a:off x="840828" y="325822"/>
            <a:ext cx="9333186" cy="1754326"/>
          </a:xfrm>
          <a:prstGeom prst="rect">
            <a:avLst/>
          </a:prstGeom>
        </p:spPr>
        <p:txBody>
          <a:bodyPr wrap="square">
            <a:spAutoFit/>
          </a:bodyPr>
          <a:lstStyle/>
          <a:p>
            <a:r>
              <a:rPr lang="ru-RU" dirty="0" smtClean="0"/>
              <a:t>•  образовательная </a:t>
            </a:r>
            <a:r>
              <a:rPr lang="ru-RU" dirty="0"/>
              <a:t>и игровая среда, должна стимулировать развитие поисково-познавательной деятельности детей. Не следует забывать, что особенно легко запоминается и долго сохраняется в памяти тот материал, с которым ребёнок что-то делал сам: ощупывал, вырезал, строил, составлял, изображал. Дети должны приобретать опыт творческой, поисковой деятельности, выдвижение новых идей, актуализации прежних знаний при решении новых задач.</a:t>
            </a:r>
          </a:p>
        </p:txBody>
      </p:sp>
      <p:pic>
        <p:nvPicPr>
          <p:cNvPr id="7" name="Содержимое 6" descr="tHNqzu1ba6c.jpg"/>
          <p:cNvPicPr>
            <a:picLocks noGrp="1" noChangeAspect="1"/>
          </p:cNvPicPr>
          <p:nvPr>
            <p:ph idx="1"/>
          </p:nvPr>
        </p:nvPicPr>
        <p:blipFill>
          <a:blip r:embed="rId2" cstate="print"/>
          <a:stretch>
            <a:fillRect/>
          </a:stretch>
        </p:blipFill>
        <p:spPr>
          <a:xfrm>
            <a:off x="566693" y="2213556"/>
            <a:ext cx="3159918" cy="4213224"/>
          </a:xfrm>
          <a:prstGeom prst="rect">
            <a:avLst/>
          </a:prstGeom>
        </p:spPr>
      </p:pic>
      <p:pic>
        <p:nvPicPr>
          <p:cNvPr id="9" name="Рисунок 8" descr="BNKU-b1QMME.jpg"/>
          <p:cNvPicPr>
            <a:picLocks noChangeAspect="1"/>
          </p:cNvPicPr>
          <p:nvPr/>
        </p:nvPicPr>
        <p:blipFill>
          <a:blip r:embed="rId3" cstate="print"/>
          <a:stretch>
            <a:fillRect/>
          </a:stretch>
        </p:blipFill>
        <p:spPr>
          <a:xfrm>
            <a:off x="4424273" y="2544793"/>
            <a:ext cx="2684972" cy="3579963"/>
          </a:xfrm>
          <a:prstGeom prst="rect">
            <a:avLst/>
          </a:prstGeom>
        </p:spPr>
      </p:pic>
      <p:pic>
        <p:nvPicPr>
          <p:cNvPr id="10" name="Содержимое 4" descr="7s4qa8D-S6Q.jpg"/>
          <p:cNvPicPr>
            <a:picLocks noChangeAspect="1"/>
          </p:cNvPicPr>
          <p:nvPr/>
        </p:nvPicPr>
        <p:blipFill>
          <a:blip r:embed="rId4" cstate="print"/>
          <a:stretch>
            <a:fillRect/>
          </a:stretch>
        </p:blipFill>
        <p:spPr>
          <a:xfrm>
            <a:off x="7609660" y="2281387"/>
            <a:ext cx="3190612" cy="4254149"/>
          </a:xfrm>
          <a:prstGeom prst="rect">
            <a:avLst/>
          </a:prstGeom>
        </p:spPr>
      </p:pic>
    </p:spTree>
    <p:extLst>
      <p:ext uri="{BB962C8B-B14F-4D97-AF65-F5344CB8AC3E}">
        <p14:creationId xmlns:p14="http://schemas.microsoft.com/office/powerpoint/2010/main" xmlns="" val="3379355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304800"/>
            <a:ext cx="8449278" cy="2406869"/>
          </a:xfrm>
        </p:spPr>
        <p:txBody>
          <a:bodyPr>
            <a:normAutofit fontScale="85000" lnSpcReduction="20000"/>
          </a:bodyPr>
          <a:lstStyle/>
          <a:p>
            <a:pPr marL="0" indent="0">
              <a:buNone/>
            </a:pPr>
            <a:r>
              <a:rPr lang="ru-RU" dirty="0" smtClean="0"/>
              <a:t>    •</a:t>
            </a:r>
            <a:r>
              <a:rPr lang="ru-RU" dirty="0"/>
              <a:t>	</a:t>
            </a:r>
            <a:r>
              <a:rPr lang="ru-RU" dirty="0">
                <a:solidFill>
                  <a:schemeClr val="tx1"/>
                </a:solidFill>
              </a:rPr>
              <a:t>содержание развивающей среды должно учитывать индивидуальные особенности и интересы детей конкретной группы. Это значит, что все материалы и оборудование, которые находятся в группе, ее интерьер способствуют развитию каждого из детей, и что предлагаемые виды деятельности учитывают разброс уровней развития разных детей</a:t>
            </a:r>
          </a:p>
        </p:txBody>
      </p:sp>
      <p:pic>
        <p:nvPicPr>
          <p:cNvPr id="7" name="Рисунок 6" descr="MDOB5L8FylE.jpg"/>
          <p:cNvPicPr>
            <a:picLocks noChangeAspect="1"/>
          </p:cNvPicPr>
          <p:nvPr/>
        </p:nvPicPr>
        <p:blipFill>
          <a:blip r:embed="rId2" cstate="print"/>
          <a:stretch>
            <a:fillRect/>
          </a:stretch>
        </p:blipFill>
        <p:spPr>
          <a:xfrm>
            <a:off x="628650" y="2803585"/>
            <a:ext cx="2796037" cy="3728049"/>
          </a:xfrm>
          <a:prstGeom prst="rect">
            <a:avLst/>
          </a:prstGeom>
        </p:spPr>
      </p:pic>
      <p:pic>
        <p:nvPicPr>
          <p:cNvPr id="8" name="Содержимое 6" descr="JkiS2PDsldWkVeHipk7J1677029759.jpg"/>
          <p:cNvPicPr>
            <a:picLocks noChangeAspect="1"/>
          </p:cNvPicPr>
          <p:nvPr/>
        </p:nvPicPr>
        <p:blipFill>
          <a:blip r:embed="rId3" cstate="print"/>
          <a:stretch>
            <a:fillRect/>
          </a:stretch>
        </p:blipFill>
        <p:spPr>
          <a:xfrm>
            <a:off x="4189215" y="2665562"/>
            <a:ext cx="2991959" cy="4045789"/>
          </a:xfrm>
          <a:prstGeom prst="rect">
            <a:avLst/>
          </a:prstGeom>
        </p:spPr>
      </p:pic>
      <p:pic>
        <p:nvPicPr>
          <p:cNvPr id="9" name="Рисунок 8" descr="image-13-03-23-10-43.heic"/>
          <p:cNvPicPr>
            <a:picLocks noChangeAspect="1"/>
          </p:cNvPicPr>
          <p:nvPr/>
        </p:nvPicPr>
        <p:blipFill>
          <a:blip r:embed="rId4" cstate="print"/>
          <a:stretch>
            <a:fillRect/>
          </a:stretch>
        </p:blipFill>
        <p:spPr>
          <a:xfrm rot="5400000">
            <a:off x="7683261" y="3260787"/>
            <a:ext cx="3979653" cy="2984740"/>
          </a:xfrm>
          <a:prstGeom prst="rect">
            <a:avLst/>
          </a:prstGeom>
        </p:spPr>
      </p:pic>
      <p:pic>
        <p:nvPicPr>
          <p:cNvPr id="10" name="Рисунок 9" descr="image-13-03-23-10-43-1.heic"/>
          <p:cNvPicPr>
            <a:picLocks noChangeAspect="1"/>
          </p:cNvPicPr>
          <p:nvPr/>
        </p:nvPicPr>
        <p:blipFill>
          <a:blip r:embed="rId5" cstate="print"/>
          <a:stretch>
            <a:fillRect/>
          </a:stretch>
        </p:blipFill>
        <p:spPr>
          <a:xfrm rot="10800000">
            <a:off x="8752936" y="250165"/>
            <a:ext cx="3289540" cy="2467155"/>
          </a:xfrm>
          <a:prstGeom prst="rect">
            <a:avLst/>
          </a:prstGeom>
        </p:spPr>
      </p:pic>
    </p:spTree>
    <p:extLst>
      <p:ext uri="{BB962C8B-B14F-4D97-AF65-F5344CB8AC3E}">
        <p14:creationId xmlns:p14="http://schemas.microsoft.com/office/powerpoint/2010/main" xmlns="" val="3869102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8178" y="168166"/>
            <a:ext cx="8262171" cy="2913701"/>
          </a:xfrm>
        </p:spPr>
        <p:txBody>
          <a:bodyPr>
            <a:normAutofit fontScale="77500" lnSpcReduction="20000"/>
          </a:bodyPr>
          <a:lstStyle/>
          <a:p>
            <a:pPr marL="0" indent="0">
              <a:buNone/>
            </a:pPr>
            <a:r>
              <a:rPr lang="ru-RU" b="1" i="1" dirty="0">
                <a:solidFill>
                  <a:schemeClr val="tx1"/>
                </a:solidFill>
              </a:rPr>
              <a:t>Задача воспитателя </a:t>
            </a:r>
            <a:r>
              <a:rPr lang="ru-RU" dirty="0">
                <a:solidFill>
                  <a:schemeClr val="tx1"/>
                </a:solidFill>
              </a:rPr>
              <a:t>– создание ситуации, побуждающей детей активно применять свои знания и умения, нацеливать на поиск новых творческих решений. Не нужно при первых же затруднениях спешить на помощь ребенку, лучше дать совет, задать наводящие вопросы, активизировать имеющийся у ребенка прошлый опыт, нацеливать на поиск нескольких вариантов решения, тем самым вызывать у детей чувство радости и гордости от успешных инициативных действий.</a:t>
            </a:r>
          </a:p>
        </p:txBody>
      </p:sp>
      <p:pic>
        <p:nvPicPr>
          <p:cNvPr id="7" name="Рисунок 6" descr="image-13-03-23-10-46.heic"/>
          <p:cNvPicPr>
            <a:picLocks noChangeAspect="1"/>
          </p:cNvPicPr>
          <p:nvPr/>
        </p:nvPicPr>
        <p:blipFill>
          <a:blip r:embed="rId2" cstate="print"/>
          <a:stretch>
            <a:fillRect/>
          </a:stretch>
        </p:blipFill>
        <p:spPr>
          <a:xfrm rot="5400000">
            <a:off x="1198591" y="3474049"/>
            <a:ext cx="3661435" cy="2746076"/>
          </a:xfrm>
          <a:prstGeom prst="rect">
            <a:avLst/>
          </a:prstGeom>
        </p:spPr>
      </p:pic>
      <p:pic>
        <p:nvPicPr>
          <p:cNvPr id="8" name="Рисунок 7" descr="image-13-03-23-10-48.heic"/>
          <p:cNvPicPr>
            <a:picLocks noChangeAspect="1"/>
          </p:cNvPicPr>
          <p:nvPr/>
        </p:nvPicPr>
        <p:blipFill>
          <a:blip r:embed="rId3" cstate="print"/>
          <a:stretch>
            <a:fillRect/>
          </a:stretch>
        </p:blipFill>
        <p:spPr>
          <a:xfrm rot="5400000">
            <a:off x="5235994" y="3430677"/>
            <a:ext cx="3717025" cy="2787769"/>
          </a:xfrm>
          <a:prstGeom prst="rect">
            <a:avLst/>
          </a:prstGeom>
        </p:spPr>
      </p:pic>
    </p:spTree>
    <p:extLst>
      <p:ext uri="{BB962C8B-B14F-4D97-AF65-F5344CB8AC3E}">
        <p14:creationId xmlns:p14="http://schemas.microsoft.com/office/powerpoint/2010/main" xmlns="" val="2315866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462456"/>
            <a:ext cx="8333664" cy="3174124"/>
          </a:xfrm>
        </p:spPr>
        <p:txBody>
          <a:bodyPr>
            <a:normAutofit fontScale="85000" lnSpcReduction="10000"/>
          </a:bodyPr>
          <a:lstStyle/>
          <a:p>
            <a:pPr marL="0" indent="0">
              <a:buNone/>
            </a:pPr>
            <a:r>
              <a:rPr lang="ru-RU" dirty="0" smtClean="0"/>
              <a:t>        </a:t>
            </a:r>
            <a:r>
              <a:rPr lang="ru-RU" dirty="0" smtClean="0">
                <a:solidFill>
                  <a:schemeClr val="tx1"/>
                </a:solidFill>
              </a:rPr>
              <a:t>Условия </a:t>
            </a:r>
            <a:r>
              <a:rPr lang="ru-RU" dirty="0">
                <a:solidFill>
                  <a:schemeClr val="tx1"/>
                </a:solidFill>
              </a:rPr>
              <a:t>развития детской инициативы и творческого самовыражения:</a:t>
            </a:r>
          </a:p>
          <a:p>
            <a:pPr marL="0" indent="0">
              <a:buNone/>
            </a:pPr>
            <a:r>
              <a:rPr lang="ru-RU" dirty="0" smtClean="0">
                <a:solidFill>
                  <a:schemeClr val="tx1"/>
                </a:solidFill>
              </a:rPr>
              <a:t>     -</a:t>
            </a:r>
            <a:r>
              <a:rPr lang="ru-RU" dirty="0">
                <a:solidFill>
                  <a:schemeClr val="tx1"/>
                </a:solidFill>
              </a:rPr>
              <a:t>	формирование установок «Я могу», «Я сумею»;</a:t>
            </a:r>
          </a:p>
          <a:p>
            <a:pPr marL="0" indent="0">
              <a:buNone/>
            </a:pPr>
            <a:r>
              <a:rPr lang="ru-RU" dirty="0" smtClean="0">
                <a:solidFill>
                  <a:schemeClr val="tx1"/>
                </a:solidFill>
              </a:rPr>
              <a:t>     -</a:t>
            </a:r>
            <a:r>
              <a:rPr lang="ru-RU" dirty="0">
                <a:solidFill>
                  <a:schemeClr val="tx1"/>
                </a:solidFill>
              </a:rPr>
              <a:t>	создание ситуации успеха для каждого ребенка: «Это очень просто, я тебе помогу»;</a:t>
            </a:r>
          </a:p>
          <a:p>
            <a:pPr marL="0" indent="0">
              <a:buNone/>
            </a:pPr>
            <a:r>
              <a:rPr lang="ru-RU" dirty="0" smtClean="0">
                <a:solidFill>
                  <a:schemeClr val="tx1"/>
                </a:solidFill>
              </a:rPr>
              <a:t>     -</a:t>
            </a:r>
            <a:r>
              <a:rPr lang="ru-RU" dirty="0">
                <a:solidFill>
                  <a:schemeClr val="tx1"/>
                </a:solidFill>
              </a:rPr>
              <a:t>	предвосхищающая положительная оценка «Ты очень творческий ребенок, у тебя все получится!»</a:t>
            </a:r>
          </a:p>
          <a:p>
            <a:endParaRPr lang="ru-RU" dirty="0"/>
          </a:p>
        </p:txBody>
      </p:sp>
    </p:spTree>
    <p:extLst>
      <p:ext uri="{BB962C8B-B14F-4D97-AF65-F5344CB8AC3E}">
        <p14:creationId xmlns:p14="http://schemas.microsoft.com/office/powerpoint/2010/main" xmlns="" val="411643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227" y="462454"/>
            <a:ext cx="10026869" cy="5686097"/>
          </a:xfrm>
        </p:spPr>
        <p:txBody>
          <a:bodyPr>
            <a:normAutofit fontScale="62500" lnSpcReduction="20000"/>
          </a:bodyPr>
          <a:lstStyle/>
          <a:p>
            <a:pPr marL="0" indent="0">
              <a:buNone/>
            </a:pPr>
            <a:r>
              <a:rPr lang="ru-RU" b="1" i="1" dirty="0" smtClean="0"/>
              <a:t>                     </a:t>
            </a:r>
            <a:r>
              <a:rPr lang="ru-RU" b="1" i="1" dirty="0" smtClean="0">
                <a:solidFill>
                  <a:schemeClr val="tx1"/>
                </a:solidFill>
              </a:rPr>
              <a:t>Таким </a:t>
            </a:r>
            <a:r>
              <a:rPr lang="ru-RU" b="1" i="1" dirty="0">
                <a:solidFill>
                  <a:schemeClr val="tx1"/>
                </a:solidFill>
              </a:rPr>
              <a:t>образом, для поддержки детской инициативы необходимо: </a:t>
            </a:r>
          </a:p>
          <a:p>
            <a:pPr marL="0" indent="0">
              <a:buNone/>
            </a:pPr>
            <a:r>
              <a:rPr lang="ru-RU" dirty="0" smtClean="0">
                <a:solidFill>
                  <a:schemeClr val="tx1"/>
                </a:solidFill>
              </a:rPr>
              <a:t>     1</a:t>
            </a:r>
            <a:r>
              <a:rPr lang="ru-RU" dirty="0">
                <a:solidFill>
                  <a:schemeClr val="tx1"/>
                </a:solidFill>
              </a:rPr>
              <a:t>. предоставлять детям самостоятельность во всем, что не представляет опасности для их жизни и здоровья, помогая им реализовывать собственные замыслы; </a:t>
            </a:r>
          </a:p>
          <a:p>
            <a:pPr marL="0" indent="0">
              <a:buNone/>
            </a:pPr>
            <a:r>
              <a:rPr lang="ru-RU" dirty="0" smtClean="0">
                <a:solidFill>
                  <a:schemeClr val="tx1"/>
                </a:solidFill>
              </a:rPr>
              <a:t>     2</a:t>
            </a:r>
            <a:r>
              <a:rPr lang="ru-RU" dirty="0">
                <a:solidFill>
                  <a:schemeClr val="tx1"/>
                </a:solidFill>
              </a:rPr>
              <a:t>. отмечать и приветствовать даже минимальные успехи детей; </a:t>
            </a:r>
          </a:p>
          <a:p>
            <a:pPr marL="0" indent="0">
              <a:buNone/>
            </a:pPr>
            <a:r>
              <a:rPr lang="ru-RU" dirty="0" smtClean="0">
                <a:solidFill>
                  <a:schemeClr val="tx1"/>
                </a:solidFill>
              </a:rPr>
              <a:t>     3</a:t>
            </a:r>
            <a:r>
              <a:rPr lang="ru-RU" dirty="0">
                <a:solidFill>
                  <a:schemeClr val="tx1"/>
                </a:solidFill>
              </a:rPr>
              <a:t>. не критиковать результаты деятельности ребенка и его самого как личность. </a:t>
            </a:r>
          </a:p>
          <a:p>
            <a:pPr marL="0" indent="0">
              <a:buNone/>
            </a:pPr>
            <a:r>
              <a:rPr lang="ru-RU" dirty="0" smtClean="0">
                <a:solidFill>
                  <a:schemeClr val="tx1"/>
                </a:solidFill>
              </a:rPr>
              <a:t>     4</a:t>
            </a:r>
            <a:r>
              <a:rPr lang="ru-RU" dirty="0">
                <a:solidFill>
                  <a:schemeClr val="tx1"/>
                </a:solidFill>
              </a:rPr>
              <a:t>. формировать у детей привычку самостоятельно находить для себя интересные занятия; приучать свободно пользоваться игрушками и пособиями; </a:t>
            </a:r>
          </a:p>
          <a:p>
            <a:pPr marL="0" indent="0">
              <a:buNone/>
            </a:pPr>
            <a:r>
              <a:rPr lang="ru-RU" dirty="0" smtClean="0">
                <a:solidFill>
                  <a:schemeClr val="tx1"/>
                </a:solidFill>
              </a:rPr>
              <a:t>     5</a:t>
            </a:r>
            <a:r>
              <a:rPr lang="ru-RU" dirty="0">
                <a:solidFill>
                  <a:schemeClr val="tx1"/>
                </a:solidFill>
              </a:rPr>
              <a:t>. поддерживать интерес ребенка к тому, что он рассматривает и наблюдает в разные режимные моменты. </a:t>
            </a:r>
          </a:p>
          <a:p>
            <a:pPr marL="0" indent="0">
              <a:buNone/>
            </a:pPr>
            <a:r>
              <a:rPr lang="ru-RU" dirty="0" smtClean="0">
                <a:solidFill>
                  <a:schemeClr val="tx1"/>
                </a:solidFill>
              </a:rPr>
              <a:t>     6</a:t>
            </a:r>
            <a:r>
              <a:rPr lang="ru-RU" dirty="0">
                <a:solidFill>
                  <a:schemeClr val="tx1"/>
                </a:solidFill>
              </a:rPr>
              <a:t>. для поддержки инициативы в творческой, досуговой деятельности по указанию ребенка создавать для него все необходимые условия; </a:t>
            </a:r>
          </a:p>
          <a:p>
            <a:pPr marL="0" indent="0">
              <a:buNone/>
            </a:pPr>
            <a:r>
              <a:rPr lang="ru-RU" dirty="0" smtClean="0">
                <a:solidFill>
                  <a:schemeClr val="tx1"/>
                </a:solidFill>
              </a:rPr>
              <a:t>     7</a:t>
            </a:r>
            <a:r>
              <a:rPr lang="ru-RU" dirty="0">
                <a:solidFill>
                  <a:schemeClr val="tx1"/>
                </a:solidFill>
              </a:rPr>
              <a:t>. содержать в открытом доступе различные атрибуты к развлечениям; </a:t>
            </a:r>
          </a:p>
          <a:p>
            <a:pPr marL="0" indent="0">
              <a:buNone/>
            </a:pPr>
            <a:r>
              <a:rPr lang="ru-RU" dirty="0" smtClean="0">
                <a:solidFill>
                  <a:schemeClr val="tx1"/>
                </a:solidFill>
              </a:rPr>
              <a:t>     8</a:t>
            </a:r>
            <a:r>
              <a:rPr lang="ru-RU" dirty="0">
                <a:solidFill>
                  <a:schemeClr val="tx1"/>
                </a:solidFill>
              </a:rPr>
              <a:t>. поощрять различные творческие начинания ребенка.</a:t>
            </a:r>
          </a:p>
          <a:p>
            <a:pPr marL="0" indent="0">
              <a:buNone/>
            </a:pPr>
            <a:r>
              <a:rPr lang="ru-RU" dirty="0" smtClean="0">
                <a:solidFill>
                  <a:schemeClr val="tx1"/>
                </a:solidFill>
              </a:rPr>
              <a:t>     Детская </a:t>
            </a:r>
            <a:r>
              <a:rPr lang="ru-RU" dirty="0">
                <a:solidFill>
                  <a:schemeClr val="tx1"/>
                </a:solidFill>
              </a:rPr>
              <a:t>инициатива выражается не в том, что ребенок захотел помочь что-либо сделать взрослому. Ребенок </a:t>
            </a:r>
            <a:r>
              <a:rPr lang="ru-RU" dirty="0" smtClean="0">
                <a:solidFill>
                  <a:schemeClr val="tx1"/>
                </a:solidFill>
              </a:rPr>
              <a:t>становится </a:t>
            </a:r>
            <a:r>
              <a:rPr lang="ru-RU" dirty="0">
                <a:solidFill>
                  <a:schemeClr val="tx1"/>
                </a:solidFill>
              </a:rPr>
              <a:t>значимым тогда, когда он сделал то, что придумал сам, и именно это оказалось важным для других. В этом случае он становится и инициатором, и исполнителем, и полноправным участником, субъектом социальных отношений.</a:t>
            </a:r>
          </a:p>
          <a:p>
            <a:endParaRPr lang="ru-RU" dirty="0">
              <a:solidFill>
                <a:schemeClr val="tx1"/>
              </a:solidFill>
            </a:endParaRPr>
          </a:p>
        </p:txBody>
      </p:sp>
    </p:spTree>
    <p:extLst>
      <p:ext uri="{BB962C8B-B14F-4D97-AF65-F5344CB8AC3E}">
        <p14:creationId xmlns:p14="http://schemas.microsoft.com/office/powerpoint/2010/main" xmlns="" val="1150331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4666" y="2339097"/>
            <a:ext cx="8534400" cy="3615267"/>
          </a:xfrm>
        </p:spPr>
        <p:txBody>
          <a:bodyPr/>
          <a:lstStyle/>
          <a:p>
            <a:pPr marL="0" indent="0">
              <a:buNone/>
            </a:pPr>
            <a:r>
              <a:rPr lang="ru-RU" sz="4800" dirty="0" smtClean="0"/>
              <a:t>      Спасибо за внимание!</a:t>
            </a:r>
            <a:endParaRPr lang="ru-RU" dirty="0"/>
          </a:p>
        </p:txBody>
      </p:sp>
    </p:spTree>
    <p:extLst>
      <p:ext uri="{BB962C8B-B14F-4D97-AF65-F5344CB8AC3E}">
        <p14:creationId xmlns:p14="http://schemas.microsoft.com/office/powerpoint/2010/main" xmlns="" val="133834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452</TotalTime>
  <Words>560</Words>
  <Application>Microsoft Office PowerPoint</Application>
  <PresentationFormat>Произвольный</PresentationFormat>
  <Paragraphs>35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консультация  на тему   «поддержка детской инициативы в доу по фгос»</vt:lpstr>
      <vt:lpstr>Слайд 2</vt:lpstr>
      <vt:lpstr>Слайд 3</vt:lpstr>
      <vt:lpstr>.   </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Основным принципом дошкольного образования согласно ФГОС является построение образовательной деятельности на основе индивидуальных особенностей каждого ребенка, при котором сам ребенок становится полноценным участником (субъектом) образовательных отношений, а так же поддержка инициативы детей в различных видах деятельности.  Детская инициатива проявляется в свободной деятельности детей по выбору и интересам. Возможность играть, рисовать, конструировать, сочинять и прочее, в соответствии с собственными интересами.  Основные виды деятельности, в которых ребенок может проявлять себя и свою инициативу, развивать себя как личность это: • игра; • познавательно-исследовательская деятельность; • продуктивная деятельность;  • коммуникативная деятельность и др.</dc:title>
  <dc:creator>User</dc:creator>
  <cp:lastModifiedBy>Пользователь1</cp:lastModifiedBy>
  <cp:revision>25</cp:revision>
  <dcterms:created xsi:type="dcterms:W3CDTF">2019-03-15T18:32:00Z</dcterms:created>
  <dcterms:modified xsi:type="dcterms:W3CDTF">2023-03-16T03:27:01Z</dcterms:modified>
</cp:coreProperties>
</file>