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диагностика</a:t>
            </a:r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dLbls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</c:v>
                </c:pt>
                <c:pt idx="1">
                  <c:v>соц.коммун.</c:v>
                </c:pt>
                <c:pt idx="2">
                  <c:v>худ.эстетич.</c:v>
                </c:pt>
                <c:pt idx="3">
                  <c:v>познав.</c:v>
                </c:pt>
                <c:pt idx="4">
                  <c:v>физическое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0.09</c:v>
                </c:pt>
                <c:pt idx="1">
                  <c:v>0.11</c:v>
                </c:pt>
                <c:pt idx="2">
                  <c:v>0.09</c:v>
                </c:pt>
                <c:pt idx="3">
                  <c:v>0.15</c:v>
                </c:pt>
                <c:pt idx="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effectLst/>
          </c:spPr>
          <c:dLbls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</c:v>
                </c:pt>
                <c:pt idx="1">
                  <c:v>соц.коммун.</c:v>
                </c:pt>
                <c:pt idx="2">
                  <c:v>худ.эстетич.</c:v>
                </c:pt>
                <c:pt idx="3">
                  <c:v>познав.</c:v>
                </c:pt>
                <c:pt idx="4">
                  <c:v>физическое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0.68</c:v>
                </c:pt>
                <c:pt idx="1">
                  <c:v>0.72</c:v>
                </c:pt>
                <c:pt idx="2">
                  <c:v>0.79</c:v>
                </c:pt>
                <c:pt idx="3">
                  <c:v>0.66</c:v>
                </c:pt>
                <c:pt idx="4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effectLst/>
          </c:spP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</c:v>
                </c:pt>
                <c:pt idx="1">
                  <c:v>соц.коммун.</c:v>
                </c:pt>
                <c:pt idx="2">
                  <c:v>худ.эстетич.</c:v>
                </c:pt>
                <c:pt idx="3">
                  <c:v>познав.</c:v>
                </c:pt>
                <c:pt idx="4">
                  <c:v>физическое 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0.23</c:v>
                </c:pt>
                <c:pt idx="1">
                  <c:v>0.17</c:v>
                </c:pt>
                <c:pt idx="2">
                  <c:v>0.12</c:v>
                </c:pt>
                <c:pt idx="3">
                  <c:v>0.19</c:v>
                </c:pt>
                <c:pt idx="4">
                  <c:v>0.11</c:v>
                </c:pt>
              </c:numCache>
            </c:numRef>
          </c:val>
        </c:ser>
        <c:gapWidth val="444"/>
        <c:shape val="box"/>
        <c:axId val="97260288"/>
        <c:axId val="97261824"/>
        <c:axId val="0"/>
      </c:bar3DChart>
      <c:catAx>
        <c:axId val="9726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61824"/>
        <c:crosses val="autoZero"/>
        <c:auto val="1"/>
        <c:lblAlgn val="ctr"/>
        <c:lblOffset val="100"/>
      </c:catAx>
      <c:valAx>
        <c:axId val="972618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7260288"/>
        <c:crosses val="autoZero"/>
        <c:crossBetween val="between"/>
      </c:valAx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диагностика</a:t>
            </a:r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 </c:v>
                </c:pt>
                <c:pt idx="1">
                  <c:v>соц.коммун.</c:v>
                </c:pt>
                <c:pt idx="2">
                  <c:v>худ.-эстет.</c:v>
                </c:pt>
                <c:pt idx="3">
                  <c:v>познават.</c:v>
                </c:pt>
                <c:pt idx="4">
                  <c:v>физич.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0.15</c:v>
                </c:pt>
                <c:pt idx="2">
                  <c:v>0.1</c:v>
                </c:pt>
                <c:pt idx="3">
                  <c:v>0.16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 </c:v>
                </c:pt>
                <c:pt idx="1">
                  <c:v>соц.коммун.</c:v>
                </c:pt>
                <c:pt idx="2">
                  <c:v>худ.-эстет.</c:v>
                </c:pt>
                <c:pt idx="3">
                  <c:v>познават.</c:v>
                </c:pt>
                <c:pt idx="4">
                  <c:v>физич.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0.51</c:v>
                </c:pt>
                <c:pt idx="2">
                  <c:v>0.49</c:v>
                </c:pt>
                <c:pt idx="3">
                  <c:v>0.56000000000000005</c:v>
                </c:pt>
                <c:pt idx="4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речевое </c:v>
                </c:pt>
                <c:pt idx="1">
                  <c:v>соц.коммун.</c:v>
                </c:pt>
                <c:pt idx="2">
                  <c:v>худ.-эстет.</c:v>
                </c:pt>
                <c:pt idx="3">
                  <c:v>познават.</c:v>
                </c:pt>
                <c:pt idx="4">
                  <c:v>физич.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0.33</c:v>
                </c:pt>
                <c:pt idx="1">
                  <c:v>0.34</c:v>
                </c:pt>
                <c:pt idx="2">
                  <c:v>0.41</c:v>
                </c:pt>
                <c:pt idx="3">
                  <c:v>0.28000000000000003</c:v>
                </c:pt>
                <c:pt idx="4">
                  <c:v>0.38</c:v>
                </c:pt>
              </c:numCache>
            </c:numRef>
          </c:val>
        </c:ser>
        <c:dLbls>
          <c:showVal val="1"/>
        </c:dLbls>
        <c:gapWidth val="444"/>
        <c:shape val="box"/>
        <c:axId val="104126336"/>
        <c:axId val="107899520"/>
        <c:axId val="0"/>
      </c:bar3DChart>
      <c:catAx>
        <c:axId val="1041263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99520"/>
        <c:crosses val="autoZero"/>
        <c:auto val="1"/>
        <c:lblAlgn val="ctr"/>
        <c:lblOffset val="100"/>
      </c:catAx>
      <c:valAx>
        <c:axId val="10789952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4126336"/>
        <c:crosses val="autoZero"/>
        <c:crossBetween val="between"/>
      </c:valAx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5612" y="4963886"/>
            <a:ext cx="7949474" cy="1600200"/>
          </a:xfrm>
        </p:spPr>
        <p:txBody>
          <a:bodyPr/>
          <a:lstStyle/>
          <a:p>
            <a:r>
              <a:rPr lang="ru-RU" dirty="0" smtClean="0"/>
              <a:t>Заведующий: </a:t>
            </a:r>
            <a:r>
              <a:rPr lang="ru-RU" dirty="0" err="1" smtClean="0"/>
              <a:t>Налетова</a:t>
            </a:r>
            <a:r>
              <a:rPr lang="ru-RU" dirty="0" smtClean="0"/>
              <a:t> Н.И.</a:t>
            </a:r>
            <a:br>
              <a:rPr lang="ru-RU" dirty="0" smtClean="0"/>
            </a:br>
            <a:r>
              <a:rPr lang="ru-RU" dirty="0" smtClean="0"/>
              <a:t>Старший воспитатель: </a:t>
            </a:r>
            <a:r>
              <a:rPr lang="ru-RU" dirty="0" err="1" smtClean="0"/>
              <a:t>Бурлакова</a:t>
            </a:r>
            <a:r>
              <a:rPr lang="ru-RU" dirty="0" smtClean="0"/>
              <a:t> А.Н.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Воспитатель: </a:t>
            </a:r>
            <a:r>
              <a:rPr lang="ru-RU" dirty="0" err="1" smtClean="0"/>
              <a:t>Бамбарова</a:t>
            </a:r>
            <a:r>
              <a:rPr lang="ru-RU" dirty="0" smtClean="0"/>
              <a:t> А.А.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4125"/>
            <a:ext cx="109728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Подготовительная группа «Земляничка» № 9 </a:t>
            </a:r>
            <a:br>
              <a:rPr lang="ru-RU" dirty="0" smtClean="0"/>
            </a:br>
            <a:r>
              <a:rPr lang="ru-RU" dirty="0" smtClean="0"/>
              <a:t>2021 учебный год первое полугодие 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Личные участия в различных мероприятиях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мо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5879" y="1369423"/>
            <a:ext cx="3284220" cy="5109754"/>
          </a:xfrm>
        </p:spPr>
      </p:pic>
      <p:pic>
        <p:nvPicPr>
          <p:cNvPr id="5" name="Рисунок 4" descr="мо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985" y="1384662"/>
            <a:ext cx="3795032" cy="5094515"/>
          </a:xfrm>
          <a:prstGeom prst="rect">
            <a:avLst/>
          </a:prstGeom>
        </p:spPr>
      </p:pic>
      <p:pic>
        <p:nvPicPr>
          <p:cNvPr id="6" name="Рисунок 5" descr="мо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0149" y="1371600"/>
            <a:ext cx="3825511" cy="51337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взаимодействию с родителями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/>
              <a:t>Результатами взаимодействия меня и родителей являются</a:t>
            </a:r>
            <a:r>
              <a:rPr lang="ru-RU" dirty="0" smtClean="0"/>
              <a:t>: повышение активности родителей в жизни </a:t>
            </a:r>
            <a:r>
              <a:rPr lang="ru-RU" b="1" dirty="0" smtClean="0"/>
              <a:t>группы и детского сада</a:t>
            </a:r>
            <a:r>
              <a:rPr lang="ru-RU" dirty="0" smtClean="0"/>
              <a:t>, фотовыставки, выставки совместных поделок и рисунков детей и родителей, участие в конкурсах детского сада. Для сотрудничества между </a:t>
            </a:r>
            <a:r>
              <a:rPr lang="ru-RU" b="1" dirty="0" smtClean="0"/>
              <a:t>воспитателями и родителями</a:t>
            </a:r>
            <a:r>
              <a:rPr lang="ru-RU" dirty="0" smtClean="0"/>
              <a:t>, знакомства родителей с деятельность </a:t>
            </a:r>
            <a:r>
              <a:rPr lang="ru-RU" b="1" dirty="0" smtClean="0"/>
              <a:t>группы</a:t>
            </a:r>
            <a:r>
              <a:rPr lang="ru-RU" dirty="0" smtClean="0"/>
              <a:t> и детского сада была создана страница в социальных сетях, где выставлялись фотографии </a:t>
            </a:r>
            <a:r>
              <a:rPr lang="ru-RU" b="1" dirty="0" smtClean="0"/>
              <a:t>работы с детьми</a:t>
            </a:r>
            <a:r>
              <a:rPr lang="ru-RU" dirty="0" smtClean="0"/>
              <a:t>, а так же тематические недели.</a:t>
            </a:r>
          </a:p>
          <a:p>
            <a:r>
              <a:rPr lang="ru-RU" dirty="0" smtClean="0"/>
              <a:t>По итогам первого полугодия можно сказать, что родители информированы о целях и задачах </a:t>
            </a:r>
            <a:r>
              <a:rPr lang="ru-RU" b="1" dirty="0" smtClean="0"/>
              <a:t>работы в группе</a:t>
            </a:r>
            <a:r>
              <a:rPr lang="ru-RU" dirty="0" smtClean="0"/>
              <a:t>, удовлетворены уходом, </a:t>
            </a:r>
            <a:r>
              <a:rPr lang="ru-RU" b="1" dirty="0" smtClean="0"/>
              <a:t>воспитанием и обучением </a:t>
            </a:r>
            <a:r>
              <a:rPr lang="ru-RU" dirty="0" smtClean="0"/>
              <a:t>(оздоровлением, развитием способностей и т. д., которые получают дети в детском саду, чувствуют доброжелательное отношение сотрудников к ним и их детям, активно участвуют в жизни </a:t>
            </a:r>
            <a:r>
              <a:rPr lang="ru-RU" b="1" dirty="0" smtClean="0"/>
              <a:t>группы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Мной было проведено открытое интегрированное ООД с детьми </a:t>
            </a:r>
            <a:r>
              <a:rPr lang="ru-RU" b="1" dirty="0" smtClean="0"/>
              <a:t>подготовительной группы</a:t>
            </a:r>
            <a:r>
              <a:rPr lang="ru-RU" dirty="0" smtClean="0"/>
              <a:t> по формированию элементарных математических представлений </a:t>
            </a:r>
            <a:r>
              <a:rPr lang="ru-RU" i="1" dirty="0" smtClean="0"/>
              <a:t>«Путешествие в страну Математики»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открыт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920" y="3304903"/>
            <a:ext cx="3224349" cy="3224349"/>
          </a:xfrm>
          <a:prstGeom prst="rect">
            <a:avLst/>
          </a:prstGeom>
        </p:spPr>
      </p:pic>
      <p:pic>
        <p:nvPicPr>
          <p:cNvPr id="7" name="Рисунок 6" descr="открыто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971" y="2758440"/>
            <a:ext cx="384048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Реализация проектов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протяжении первого полугодия в группе вместе с детьми </a:t>
            </a:r>
            <a:r>
              <a:rPr lang="ru-RU" dirty="0" smtClean="0"/>
              <a:t>реализовали </a:t>
            </a:r>
            <a:r>
              <a:rPr lang="ru-RU" dirty="0" smtClean="0"/>
              <a:t>проект на тему «Моя Мама»</a:t>
            </a:r>
            <a:br>
              <a:rPr lang="ru-RU" dirty="0" smtClean="0"/>
            </a:br>
            <a:r>
              <a:rPr lang="ru-RU" dirty="0" smtClean="0"/>
              <a:t>Целью проекта являлось: Сформировать осознанное чувство благодарности к матери и понимание значимости матерей в жизни детей.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Проект «Моя семья – мое богатство» </a:t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Целью проекта является: Расширить представления детей о своей семье, создать условия для повышения активности участия родителей в жизни группы, воспитывать любовь и уважение к семье, как людям, которые живут вместе, любят друг друга и заботятся о родных и близких, вовлечение родителей в единое образовательное пространство «Детский сад – ребенок – семья».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9852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учетом успехов и проблем, возникших в первом полугодии намечены следующие задачи: Продолжать укреплять и охранять здоровье детей Создавать условия для систематического закаливания организма Приобщать к элементарным общепринятым нормам и правилам взаимоотношений со сверстниками и взрослыми Воспитывать желание участвовать в трудовой деятельности Расширять кругозор детей Продолжать активную совместную работу с родителями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йча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40480" y="2246313"/>
            <a:ext cx="4447063" cy="44470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Намечены следующие задачи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Продолжать </a:t>
            </a:r>
            <a:r>
              <a:rPr lang="ru-RU" sz="2800" dirty="0" smtClean="0"/>
              <a:t>целенаправленную работу с детьми по всем образовательным областям.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/>
              <a:t>Проводить углубленную работу с детьми по образовательным областям- «Познавательное развитие», «Речевое развитие».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/>
              <a:t>Совершенствовать работу по взаимодействию с родителями по режимным моментам и правовому воспитанию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 Продолжать совершенствование предметно-развивающей среды в группе в соответствии с ФГОС.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/>
              <a:t>Повышать уровень педагогического мастерства путем участия в семинарах, конференциях, мастер-классах, обучения на курсах повышения квалификации</a:t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годового плана: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обучения, воспитания и дополнительного образования, которые обеспечивают развитие ребенка, формирование индивидуальной личности до уровня, соответствующего его возрастным возможностям.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Повысить профессиональную компетенцию педагогов посредством внедрения программы «Мозаика» и ПМК «Мозаичный парк»;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Организовать психолого-педагогическое сопровождение детей и родителей, находящихся в «группе риска»;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Создать необходимые условия для оптимизации  пространства детской реализации, в которой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Рабочей программы </a:t>
            </a:r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протяжении первого полугодия использовала в своей работе рабочую программу.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Целью программы является расширение возможностей развития личностного потенциала и способностей каждого ребенка дошкольного возраста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188073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ГРУППА.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дружной группе 17 детей. Из них 9 девочек и 7 мальчиков. Возраст 6-7 лет. В течение первого полугодия дети развивались согласно возрасту, изучают программный материал и показали позитивную динамику по всем направлениям развития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1126_1523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0972" y="2183492"/>
            <a:ext cx="9987199" cy="44942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Атмосфера в детском коллективе была доброжелательной, позитивной. Преобладали партнёрские взаимоотношения и совместная деятельность детей. Конфликты между детьми, если и возникали, то быстро и </a:t>
            </a:r>
            <a:r>
              <a:rPr lang="ru-RU" b="1" dirty="0" smtClean="0">
                <a:solidFill>
                  <a:srgbClr val="C00000"/>
                </a:solidFill>
              </a:rPr>
              <a:t>продуктивно решались</a:t>
            </a:r>
            <a:r>
              <a:rPr lang="ru-RU" dirty="0" smtClean="0">
                <a:solidFill>
                  <a:srgbClr val="C00000"/>
                </a:solidFill>
              </a:rPr>
              <a:t>. Многие дети разносторонне развиты, многие из них дополнительно занимаются в различных кружках, секциях. Со всеми детьми в течение полугодия было очень интересно сотрудничать, проводить творческие эксперименты.  Дети развивались согласно возрасту, и по всем направлениям развития показали положительную динамику и высокие результаты.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ynh7_bNa4d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7292" y="1436913"/>
            <a:ext cx="5852160" cy="51337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10363200" cy="17373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систематически проводится образовательная деятельность в соответствии с основной общеобразовательной программой МБДОУ 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№84 «Снегурочка», и утвержденным расписанием непосредственно образовательной деятельности. Поставленные цели достигнуты в процессе осуществления других видов деятельности: Игровая, двигательная.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фр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5211" y="1776776"/>
            <a:ext cx="5199017" cy="4968069"/>
          </a:xfrm>
        </p:spPr>
      </p:pic>
      <p:pic>
        <p:nvPicPr>
          <p:cNvPr id="6" name="Содержимое 5" descr="откр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309360" y="1789113"/>
            <a:ext cx="5264331" cy="49633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802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Диаграммы результатов диагностики за 2021 учебный год в подготовительной группе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51216986"/>
              </p:ext>
            </p:extLst>
          </p:nvPr>
        </p:nvGraphicFramePr>
        <p:xfrm>
          <a:off x="1166948" y="2114006"/>
          <a:ext cx="49990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70797488"/>
              </p:ext>
            </p:extLst>
          </p:nvPr>
        </p:nvGraphicFramePr>
        <p:xfrm>
          <a:off x="6552474" y="1998617"/>
          <a:ext cx="49990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42731" y="1624540"/>
            <a:ext cx="282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 сентябрь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0850" y="1637602"/>
            <a:ext cx="299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2021 года(декабрь)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4136571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Посещаемость группы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течение полугода соблюдался режим дня, санитарно-гигиенические требования к пребыванию детей в </a:t>
            </a:r>
            <a:r>
              <a:rPr lang="ru-RU" sz="2800" dirty="0" err="1" smtClean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/с, согласно которым проводились мед. обследования, педагогические (мониторинг) обследования воспитанников, подтверждающие положительную динамику развития каждого ребенка и группы в целом. Посещаемость, по сравнению с прошлым годом, выросла. Дети стали болеть меньше. Проводятся ежедневно </a:t>
            </a:r>
            <a:r>
              <a:rPr lang="ru-RU" sz="2800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2800" dirty="0" smtClean="0">
                <a:solidFill>
                  <a:srgbClr val="FF0000"/>
                </a:solidFill>
              </a:rPr>
              <a:t> технологии.</a:t>
            </a:r>
          </a:p>
          <a:p>
            <a:endParaRPr lang="ru-RU" dirty="0"/>
          </a:p>
        </p:txBody>
      </p:sp>
      <p:pic>
        <p:nvPicPr>
          <p:cNvPr id="5" name="Содержимое 4" descr="кр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48549" y="1045029"/>
            <a:ext cx="5564777" cy="46765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103632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течения полугодия воспитанники активно принимали участие в смотрах, выставках, конкурсах городских и внутри детского сада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969" y="1382486"/>
            <a:ext cx="3013768" cy="4325983"/>
          </a:xfrm>
        </p:spPr>
      </p:pic>
      <p:pic>
        <p:nvPicPr>
          <p:cNvPr id="5" name="Рисунок 4" descr="г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477" y="2766746"/>
            <a:ext cx="2932066" cy="4091254"/>
          </a:xfrm>
          <a:prstGeom prst="rect">
            <a:avLst/>
          </a:prstGeom>
        </p:spPr>
      </p:pic>
      <p:pic>
        <p:nvPicPr>
          <p:cNvPr id="6" name="Рисунок 5" descr="г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606" y="1384663"/>
            <a:ext cx="3040923" cy="4054562"/>
          </a:xfrm>
          <a:prstGeom prst="rect">
            <a:avLst/>
          </a:prstGeom>
        </p:spPr>
      </p:pic>
      <p:pic>
        <p:nvPicPr>
          <p:cNvPr id="7" name="Рисунок 6" descr="гр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8504" y="2599510"/>
            <a:ext cx="2773134" cy="4098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7965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праздники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051" y="1332412"/>
            <a:ext cx="4711338" cy="2129246"/>
          </a:xfrm>
        </p:spPr>
      </p:pic>
      <p:pic>
        <p:nvPicPr>
          <p:cNvPr id="5" name="Рисунок 4" descr="п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0813" y="3487783"/>
            <a:ext cx="3831770" cy="3180807"/>
          </a:xfrm>
          <a:prstGeom prst="rect">
            <a:avLst/>
          </a:prstGeom>
        </p:spPr>
      </p:pic>
      <p:pic>
        <p:nvPicPr>
          <p:cNvPr id="6" name="Рисунок 5" descr="п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005" y="3487784"/>
            <a:ext cx="3431177" cy="3174274"/>
          </a:xfrm>
          <a:prstGeom prst="rect">
            <a:avLst/>
          </a:prstGeom>
        </p:spPr>
      </p:pic>
      <p:pic>
        <p:nvPicPr>
          <p:cNvPr id="7" name="Рисунок 6" descr="пр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0537" y="1338943"/>
            <a:ext cx="5451565" cy="2070463"/>
          </a:xfrm>
          <a:prstGeom prst="rect">
            <a:avLst/>
          </a:prstGeom>
        </p:spPr>
      </p:pic>
      <p:pic>
        <p:nvPicPr>
          <p:cNvPr id="8" name="Рисунок 7" descr="п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37417" y="3500846"/>
            <a:ext cx="4145280" cy="31089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</TotalTime>
  <Words>343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Подготовительная группа «Земляничка» № 9  2021 учебный год первое полугодие  </vt:lpstr>
      <vt:lpstr>Слайд 2</vt:lpstr>
      <vt:lpstr>НАША ГРУППА. В нашей дружной группе 17 детей. Из них 9 девочек и 7 мальчиков. Возраст 6-7 лет. В течение первого полугодия дети развивались согласно возрасту, изучают программный материал и показали позитивную динамику по всем направлениям развития</vt:lpstr>
      <vt:lpstr>Слайд 4</vt:lpstr>
      <vt:lpstr>Обучение С детьми систематически проводится образовательная деятельность в соответствии с основной общеобразовательной программой МБДОУ  д\с №84 «Снегурочка», и утвержденным расписанием непосредственно образовательной деятельности. Поставленные цели достигнуты в процессе осуществления других видов деятельности: Игровая, двигательная.</vt:lpstr>
      <vt:lpstr>Диаграммы результатов диагностики за 2021 учебный год в подготовительной группе </vt:lpstr>
      <vt:lpstr>Посещаемость группы </vt:lpstr>
      <vt:lpstr>Наши достижения  В течения полугодия воспитанники активно принимали участие в смотрах, выставках, конкурсах городских и внутри детского сада. </vt:lpstr>
      <vt:lpstr>Наши праздники </vt:lpstr>
      <vt:lpstr>Личные участия в различных мероприятиях</vt:lpstr>
      <vt:lpstr> Работа по взаимодействию с родителями </vt:lpstr>
      <vt:lpstr>Слайд 12</vt:lpstr>
      <vt:lpstr>Реализация проектов </vt:lpstr>
      <vt:lpstr>С учетом успехов и проблем, возникших в первом полугодии намечены следующие задачи: Продолжать укреплять и охранять здоровье детей Создавать условия для систематического закаливания организма Приобщать к элементарным общепринятым нормам и правилам взаимоотношений со сверстниками и взрослыми Воспитывать желание участвовать в трудовой деятельности Расширять кругозор детей Продолжать активную совместную работу с родителями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я</dc:creator>
  <cp:lastModifiedBy>Пользователь1</cp:lastModifiedBy>
  <cp:revision>17</cp:revision>
  <dcterms:created xsi:type="dcterms:W3CDTF">2021-12-20T07:48:46Z</dcterms:created>
  <dcterms:modified xsi:type="dcterms:W3CDTF">2021-12-20T11:28:40Z</dcterms:modified>
</cp:coreProperties>
</file>