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31"/>
  </p:notesMasterIdLst>
  <p:sldIdLst>
    <p:sldId id="267" r:id="rId2"/>
    <p:sldId id="265" r:id="rId3"/>
    <p:sldId id="278" r:id="rId4"/>
    <p:sldId id="282" r:id="rId5"/>
    <p:sldId id="285" r:id="rId6"/>
    <p:sldId id="283" r:id="rId7"/>
    <p:sldId id="284" r:id="rId8"/>
    <p:sldId id="281" r:id="rId9"/>
    <p:sldId id="279" r:id="rId10"/>
    <p:sldId id="287" r:id="rId11"/>
    <p:sldId id="289" r:id="rId12"/>
    <p:sldId id="290" r:id="rId13"/>
    <p:sldId id="288" r:id="rId14"/>
    <p:sldId id="276" r:id="rId15"/>
    <p:sldId id="286" r:id="rId16"/>
    <p:sldId id="277" r:id="rId17"/>
    <p:sldId id="274" r:id="rId18"/>
    <p:sldId id="275" r:id="rId19"/>
    <p:sldId id="291" r:id="rId20"/>
    <p:sldId id="270" r:id="rId21"/>
    <p:sldId id="299" r:id="rId22"/>
    <p:sldId id="297" r:id="rId23"/>
    <p:sldId id="296" r:id="rId24"/>
    <p:sldId id="308" r:id="rId25"/>
    <p:sldId id="292" r:id="rId26"/>
    <p:sldId id="306" r:id="rId27"/>
    <p:sldId id="302" r:id="rId28"/>
    <p:sldId id="318" r:id="rId29"/>
    <p:sldId id="315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2" autoAdjust="0"/>
    <p:restoredTop sz="87544" autoAdjust="0"/>
  </p:normalViewPr>
  <p:slideViewPr>
    <p:cSldViewPr>
      <p:cViewPr varScale="1">
        <p:scale>
          <a:sx n="82" d="100"/>
          <a:sy n="82" d="100"/>
        </p:scale>
        <p:origin x="150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8.fntdata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4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763193123642526"/>
          <c:y val="5.2023845532983802E-2"/>
          <c:w val="0.74971339508578083"/>
          <c:h val="0.7546873449915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Лист1!$C$1</c:f>
              <c:strCache>
                <c:ptCount val="1"/>
                <c:pt idx="0">
                  <c:v>начало года</c:v>
                </c:pt>
              </c:strCache>
            </c:strRef>
          </c:tx>
          <c:spPr>
            <a:effectLst>
              <a:outerShdw blurRad="50800" dist="50800" dir="5400000" algn="ctr" rotWithShape="0">
                <a:srgbClr val="FFFF00"/>
              </a:outerShdw>
            </a:effectLst>
          </c:spPr>
          <c:invertIfNegative val="0"/>
          <c:cat>
            <c:strRef>
              <c:f>Лист1!$B$2:$B$6</c:f>
              <c:strCache>
                <c:ptCount val="5"/>
                <c:pt idx="0">
                  <c:v>Худ- эстет. развитие 1</c:v>
                </c:pt>
                <c:pt idx="1">
                  <c:v>Физическое развитие 2</c:v>
                </c:pt>
                <c:pt idx="2">
                  <c:v>Речевое развитие 3</c:v>
                </c:pt>
                <c:pt idx="3">
                  <c:v>Социал.-коммуник. Развитие</c:v>
                </c:pt>
                <c:pt idx="4">
                  <c:v>Познавательное развитие</c:v>
                </c:pt>
              </c:strCache>
            </c:strRef>
          </c:cat>
          <c:val>
            <c:numRef>
              <c:f>Лист1!$C$2:$C$6</c:f>
              <c:numCache>
                <c:formatCode>0.00</c:formatCode>
                <c:ptCount val="5"/>
                <c:pt idx="0">
                  <c:v>3.7</c:v>
                </c:pt>
                <c:pt idx="1">
                  <c:v>4.7</c:v>
                </c:pt>
                <c:pt idx="2">
                  <c:v>3.8</c:v>
                </c:pt>
                <c:pt idx="3">
                  <c:v>4.7</c:v>
                </c:pt>
                <c:pt idx="4">
                  <c:v>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B0-4317-B6A3-B093AC03814B}"/>
            </c:ext>
          </c:extLst>
        </c:ser>
        <c:ser>
          <c:idx val="1"/>
          <c:order val="1"/>
          <c:tx>
            <c:strRef>
              <c:f>Лист1!$D$1</c:f>
              <c:strCache>
                <c:ptCount val="1"/>
                <c:pt idx="0">
                  <c:v>конец года</c:v>
                </c:pt>
              </c:strCache>
            </c:strRef>
          </c:tx>
          <c:invertIfNegative val="0"/>
          <c:cat>
            <c:strRef>
              <c:f>Лист1!$B$2:$B$6</c:f>
              <c:strCache>
                <c:ptCount val="5"/>
                <c:pt idx="0">
                  <c:v>Худ- эстет. развитие 1</c:v>
                </c:pt>
                <c:pt idx="1">
                  <c:v>Физическое развитие 2</c:v>
                </c:pt>
                <c:pt idx="2">
                  <c:v>Речевое развитие 3</c:v>
                </c:pt>
                <c:pt idx="3">
                  <c:v>Социал.-коммуник. Развитие</c:v>
                </c:pt>
                <c:pt idx="4">
                  <c:v>Познавательное развитие</c:v>
                </c:pt>
              </c:strCache>
            </c:strRef>
          </c:cat>
          <c:val>
            <c:numRef>
              <c:f>Лист1!$D$2:$D$6</c:f>
              <c:numCache>
                <c:formatCode>0.00</c:formatCode>
                <c:ptCount val="5"/>
                <c:pt idx="0">
                  <c:v>4.5</c:v>
                </c:pt>
                <c:pt idx="1">
                  <c:v>4.9000000000000004</c:v>
                </c:pt>
                <c:pt idx="2">
                  <c:v>4.7</c:v>
                </c:pt>
                <c:pt idx="3">
                  <c:v>5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FB0-4317-B6A3-B093AC0381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3681280"/>
        <c:axId val="153605248"/>
      </c:barChart>
      <c:catAx>
        <c:axId val="153681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53605248"/>
        <c:crosses val="autoZero"/>
        <c:auto val="1"/>
        <c:lblAlgn val="ctr"/>
        <c:lblOffset val="100"/>
        <c:noMultiLvlLbl val="0"/>
      </c:catAx>
      <c:valAx>
        <c:axId val="153605248"/>
        <c:scaling>
          <c:orientation val="minMax"/>
        </c:scaling>
        <c:delete val="0"/>
        <c:axPos val="l"/>
        <c:majorGridlines/>
        <c:numFmt formatCode="0.00" sourceLinked="1"/>
        <c:majorTickMark val="out"/>
        <c:minorTickMark val="none"/>
        <c:tickLblPos val="nextTo"/>
        <c:crossAx val="153681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C47CA-6ABE-454A-BB26-488642FA1B56}" type="datetimeFigureOut">
              <a:rPr lang="ru-RU" smtClean="0"/>
              <a:pPr/>
              <a:t>11.01.2023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6E52D-06A0-4249-BA41-D1D5D3276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5975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6E52D-06A0-4249-BA41-D1D5D32769BC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75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11.01.2023</a:t>
            </a:fld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 smtClean="0"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jp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10" Type="http://schemas.openxmlformats.org/officeDocument/2006/relationships/image" Target="../media/image37.jpeg"/><Relationship Id="rId4" Type="http://schemas.openxmlformats.org/officeDocument/2006/relationships/image" Target="../media/image31.jpg"/><Relationship Id="rId9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42918"/>
            <a:ext cx="6480720" cy="4214842"/>
          </a:xfrm>
        </p:spPr>
        <p:txBody>
          <a:bodyPr anchor="ctr">
            <a:noAutofit/>
          </a:bodyPr>
          <a:lstStyle/>
          <a:p>
            <a: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Аналитический отчет подготовительной </a:t>
            </a:r>
            <a:b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группы </a:t>
            </a:r>
            <a:b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en-US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b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за первое полугодие 2022-2023</a:t>
            </a:r>
            <a:br>
              <a:rPr lang="ru-RU" sz="3200" b="1" i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5229200"/>
            <a:ext cx="5040560" cy="1008112"/>
          </a:xfrm>
        </p:spPr>
        <p:txBody>
          <a:bodyPr anchor="ctr"/>
          <a:lstStyle/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Яковлева Виктория Васильевна</a:t>
            </a:r>
          </a:p>
          <a:p>
            <a:r>
              <a:rPr lang="ru-RU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>
              <a:spcBef>
                <a:spcPct val="0"/>
              </a:spcBef>
              <a:defRPr/>
            </a:pPr>
            <a:r>
              <a:rPr lang="ru-RU" sz="1400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cs typeface="Arial" charset="0"/>
              </a:rPr>
              <a:t> </a:t>
            </a:r>
            <a:endParaRPr lang="ru-RU" sz="1400" dirty="0">
              <a:solidFill>
                <a:srgbClr val="00B050"/>
              </a:solidFill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3541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РЕЧЕВОЕ РАЗВИТИЕ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9" name="Объект 8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CF912DDA-D782-A806-88E2-8A83981FE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539" y="2168864"/>
            <a:ext cx="4968553" cy="3312368"/>
          </a:xfrm>
        </p:spPr>
      </p:pic>
      <p:pic>
        <p:nvPicPr>
          <p:cNvPr id="11" name="Рисунок 10" descr="Изображение выглядит как человек, мальчик, внутренний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FD0D975B-1F68-8DC5-1258-7322052C85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217" y="1296144"/>
            <a:ext cx="3759882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187624" y="692696"/>
            <a:ext cx="7416825" cy="5544616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ru-RU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 </a:t>
            </a:r>
            <a:r>
              <a:rPr lang="ru-RU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Развитие речи </a:t>
            </a:r>
            <a:endParaRPr lang="ru-RU" sz="1800" b="1" i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ru-RU" sz="1800" b="1" i="1" dirty="0">
                <a:solidFill>
                  <a:srgbClr val="00B050"/>
                </a:solidFill>
              </a:rPr>
              <a:t>-</a:t>
            </a: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Посредством речи ребята проявляют инициативу в общении с педагогами, персоналом учреждения, родителями других детей, поддерживают тему разговора, возникающего по инициативе взрослого, отвечают на вопросы и отзываются на просьбы, беседуют на различные темы (бытовые, общественные, познавательные, личностные и др.).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-Употребляют в речи синонимы, антонимы, сложные предложения разных видов.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-Пересказывают и разыгрывают с помощью драматизации небольшие литературные произведения, составляют по плану и образцу рассказы о предмете, по сюжетной картине, набору картин с фабульным развитием действия.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-Различают понятия «звук», «слог», «слово», «предложение».</a:t>
            </a:r>
          </a:p>
          <a:p>
            <a:endParaRPr lang="ru-RU" sz="1800" b="1" i="1" dirty="0">
              <a:solidFill>
                <a:srgbClr val="00B050"/>
              </a:solidFill>
            </a:endParaRPr>
          </a:p>
          <a:p>
            <a:endParaRPr lang="ru-RU" sz="1800" b="1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980728"/>
            <a:ext cx="6696743" cy="5145435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Называют в последовательности слова в предложении, звуки и слоги в словах.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Находят в предложении слова с заданным звуком, определяет место звука в слове.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С интересом рассматривают иллюстрированные издания, называют 2-3 художников-иллюстраторов.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Ребята любят  пересказывать отрывки из произведений.</a:t>
            </a:r>
          </a:p>
          <a:p>
            <a:pPr algn="ctr">
              <a:buNone/>
            </a:pPr>
            <a:endParaRPr lang="ru-RU" sz="1800" b="1" i="1" dirty="0">
              <a:solidFill>
                <a:srgbClr val="00B050"/>
              </a:solidFill>
            </a:endParaRPr>
          </a:p>
          <a:p>
            <a:pPr algn="ctr"/>
            <a:endParaRPr lang="ru-RU" sz="1800" dirty="0">
              <a:solidFill>
                <a:srgbClr val="00B050"/>
              </a:solidFill>
            </a:endParaRPr>
          </a:p>
          <a:p>
            <a:pPr algn="ctr"/>
            <a:endParaRPr lang="ru-RU" sz="1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980728"/>
            <a:ext cx="6552728" cy="79208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ПОЗНАВАТЕЛЬНОЕ РАЗВИТИЕ</a:t>
            </a:r>
            <a:br>
              <a:rPr lang="ru-RU" sz="3200" b="1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0" name="Объект 9" descr="Изображение выглядит как текст, ребенок, мальчик, документ&#10;&#10;Автоматически созданное описание">
            <a:extLst>
              <a:ext uri="{FF2B5EF4-FFF2-40B4-BE49-F238E27FC236}">
                <a16:creationId xmlns:a16="http://schemas.microsoft.com/office/drawing/2014/main" id="{7A382A99-0D57-14DA-2C14-AC2B304117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556792"/>
            <a:ext cx="2195289" cy="2927053"/>
          </a:xfrm>
        </p:spPr>
      </p:pic>
      <p:pic>
        <p:nvPicPr>
          <p:cNvPr id="12" name="Рисунок 11" descr="Изображение выглядит как текст, человек, ребенок&#10;&#10;Автоматически созданное описание">
            <a:extLst>
              <a:ext uri="{FF2B5EF4-FFF2-40B4-BE49-F238E27FC236}">
                <a16:creationId xmlns:a16="http://schemas.microsoft.com/office/drawing/2014/main" id="{6CA9D52E-F105-94BC-BF4F-7374A4A53F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1584175" cy="1604797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человек, ребено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1DA7BC45-77D0-6A70-0D14-C902EF6B0D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961" y="1556792"/>
            <a:ext cx="2499742" cy="446449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ребенок, внутренний, набитый&#10;&#10;Автоматически созданное описание">
            <a:extLst>
              <a:ext uri="{FF2B5EF4-FFF2-40B4-BE49-F238E27FC236}">
                <a16:creationId xmlns:a16="http://schemas.microsoft.com/office/drawing/2014/main" id="{F45C1BC9-A340-912B-D8BF-3AE5CC3F9B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754" y="1550384"/>
            <a:ext cx="1779662" cy="245468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челове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7385339E-617D-D285-6AAD-859487A48F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710" y="4128949"/>
            <a:ext cx="1584174" cy="2112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Математика 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704856" cy="4925144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Читать и записывать числа до 10;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присчитывать и отсчитывать по единице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в пределах 10;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решать простые арифметические задачи с помощью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   сложения и вычитания; 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распознавать геометрические фигуры;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пользоваться знаками и обозначениями; +, -, =, &gt;, &lt;, 0, 1,    2, 3, 4, 5, 6, 7, 8,9,10.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 - ориентироваться в окружающем пространстве и на плоскости.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 выбирать и группировать предметы в соответствии с познавательной задачей;</a:t>
            </a:r>
          </a:p>
          <a:p>
            <a:pPr marL="0" indent="0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- высказывать разнообразные впечатления о предметах окружающего мира.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7161" y="620688"/>
            <a:ext cx="6480720" cy="1944216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Формирование целостной картины мира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2348880"/>
            <a:ext cx="6480720" cy="3528392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Дети знают своё имя и фамилию, имена родителей, адрес проживания, имена и фамилии родителей, их профессии; знают столицу России, могут назвать некоторые достопримечательности родного города. Знают о значении солнца, воздуха, воды для человека.   Ориентируются в пространстве (на себе, на другом человеке, от предмета, на плоскости). Называют виды транспорта, инструменты, бытовую технику. Могут определить материал (бумага, дерево, металл, пластмасса). </a:t>
            </a:r>
          </a:p>
          <a:p>
            <a:pPr algn="ctr">
              <a:buNone/>
            </a:pPr>
            <a:endParaRPr lang="ru-RU" sz="20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764704"/>
            <a:ext cx="6336704" cy="652934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ХУДОЖЕСТВЕННО-ЭСТЕТИЧЕСКОЕ РАЗВИТИЕ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19" name="Объект 18" descr="Изображение выглядит как человек, внутренний, стоит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C546C76E-4B3F-4AC0-5D46-75AD8ADD01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1841252" cy="2455003"/>
          </a:xfrm>
        </p:spPr>
      </p:pic>
      <p:pic>
        <p:nvPicPr>
          <p:cNvPr id="21" name="Рисунок 20" descr="Изображение выглядит как человек, ребенок, плавание&#10;&#10;Автоматически созданное описание">
            <a:extLst>
              <a:ext uri="{FF2B5EF4-FFF2-40B4-BE49-F238E27FC236}">
                <a16:creationId xmlns:a16="http://schemas.microsoft.com/office/drawing/2014/main" id="{AE1F8E78-EE23-A5E5-2B91-D6A5975685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314" y="2492896"/>
            <a:ext cx="1995686" cy="2660915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человек, стоит, маленьк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62170283-729B-9D11-B184-AF3560002D3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510" y="1730136"/>
            <a:ext cx="1841252" cy="2455003"/>
          </a:xfrm>
          <a:prstGeom prst="rect">
            <a:avLst/>
          </a:prstGeom>
        </p:spPr>
      </p:pic>
      <p:pic>
        <p:nvPicPr>
          <p:cNvPr id="25" name="Рисунок 24" descr="Изображение выглядит как ребенок, человек, мальчик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FBA6CD6B-7606-FBAD-5FCB-53C79A598E8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288" y="2708920"/>
            <a:ext cx="2075723" cy="2580216"/>
          </a:xfrm>
          <a:prstGeom prst="rect">
            <a:avLst/>
          </a:prstGeom>
        </p:spPr>
      </p:pic>
      <p:pic>
        <p:nvPicPr>
          <p:cNvPr id="27" name="Рисунок 26" descr="Изображение выглядит как ребенок, человек, маленький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AF69C1C0-1CF4-8B2C-669A-9BEB939E32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20" y="4234180"/>
            <a:ext cx="1634431" cy="2317123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стена, внутренний, загроможденны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51E89C9D-4A27-8221-4617-4C2BE1E3D73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62" y="4234180"/>
            <a:ext cx="1737842" cy="231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404664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Рисование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ru-RU" b="1" i="1" dirty="0">
                <a:solidFill>
                  <a:srgbClr val="7030A0"/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4608512" cy="4713387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Ребята правильно пользуются кистью,  создают изображения предметов из готовых фигур. Украшать заготовки из бумаги разной формы.  Закрашивать  кистью, карандашом, проводя линии и штрихи только в одном направлении, не выходя за пределы контура. Проводят  широкие линии всей кистью, а узкие линии и  точки – концом ворса кисти. Создают индивидуальные и коллективные рисунки, сюжетные и декоративные композиции, используя разные материалы и способы создания.</a:t>
            </a:r>
          </a:p>
          <a:p>
            <a:endParaRPr lang="ru-RU" sz="20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" name="Рисунок 4" descr="20220411_1002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571612"/>
            <a:ext cx="3119438" cy="464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Лепка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484784"/>
            <a:ext cx="4248472" cy="4608513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Воспитанники прищипывают  с легким оттягиванием всех краев сплюснутого шара, мелких деталей, вытягивать  отдельные  части из целого куска. Сглаживать  пальцами поверхность вылепленного предмета, фигурки. Умеют пользоваться стекой. Умеют создавать объемные и рельефные изображения. Лепят конструктивным и смешанным способами, создают многофигурные композиции, сглаживать поверхность предмета.</a:t>
            </a:r>
          </a:p>
          <a:p>
            <a:endParaRPr lang="ru-RU" sz="2000" dirty="0">
              <a:solidFill>
                <a:srgbClr val="00B050"/>
              </a:solidFill>
              <a:latin typeface="Calibri" pitchFamily="34" charset="0"/>
            </a:endParaRPr>
          </a:p>
        </p:txBody>
      </p:sp>
      <p:pic>
        <p:nvPicPr>
          <p:cNvPr id="5" name="Рисунок 4" descr="Изображение выглядит как текст, человек, ребено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4A96BB8B-15EE-3AC4-41BD-4A8ED8141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678496"/>
            <a:ext cx="3165816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Аппликация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Дети научились: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44008" y="1484784"/>
            <a:ext cx="4248472" cy="4641379"/>
          </a:xfr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Правильно  резать ножницами, использовать разные приемы вырезания. Умеют резать бумагу на короткие и длинные полоски, вырезать круги. Использовать разнообразные материалы: бумагу разного качества и свойств, природный материал и вещества (засушенные цветы, листья, пух, семена, манную крупу, пшено.), бросовый материал ( фантики от конфет). Знакомы с техникой обрывной аппликации, умеют создавать коллажи.</a:t>
            </a:r>
          </a:p>
          <a:p>
            <a:endParaRPr lang="ru-RU" sz="2000" dirty="0">
              <a:latin typeface="Calibri" pitchFamily="34" charset="0"/>
            </a:endParaRPr>
          </a:p>
        </p:txBody>
      </p:sp>
      <p:pic>
        <p:nvPicPr>
          <p:cNvPr id="5" name="Рисунок 4" descr="Изображение выглядит как человек, ребенок, внутренний, девочка&#10;&#10;Автоматически созданное описание">
            <a:extLst>
              <a:ext uri="{FF2B5EF4-FFF2-40B4-BE49-F238E27FC236}">
                <a16:creationId xmlns:a16="http://schemas.microsoft.com/office/drawing/2014/main" id="{A32B22A1-6B61-847C-4F86-374168F544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6488"/>
            <a:ext cx="4305866" cy="4641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20688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Характеристика группы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0152" y="1556792"/>
            <a:ext cx="2592288" cy="4569371"/>
          </a:xfrm>
        </p:spPr>
        <p:txBody>
          <a:bodyPr/>
          <a:lstStyle/>
          <a:p>
            <a:pPr marL="0" indent="0"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Списочный состав </a:t>
            </a:r>
            <a:r>
              <a:rPr lang="en-US" sz="2000" b="1" i="1" dirty="0">
                <a:solidFill>
                  <a:srgbClr val="00B050"/>
                </a:solidFill>
                <a:latin typeface="Calibri" pitchFamily="34" charset="0"/>
              </a:rPr>
              <a:t>         </a:t>
            </a: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группы:</a:t>
            </a:r>
            <a:endParaRPr lang="en-US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marL="0" indent="0">
              <a:buNone/>
            </a:pPr>
            <a:r>
              <a:rPr lang="en-US" sz="1800" b="1" i="1" dirty="0">
                <a:solidFill>
                  <a:srgbClr val="00B050"/>
                </a:solidFill>
                <a:latin typeface="Calibri" pitchFamily="34" charset="0"/>
              </a:rPr>
              <a:t>    </a:t>
            </a:r>
            <a:r>
              <a:rPr lang="ru-RU" sz="1800" b="1" i="1" dirty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  <a:p>
            <a:r>
              <a:rPr lang="ru-RU" sz="1800" dirty="0">
                <a:solidFill>
                  <a:srgbClr val="00B050"/>
                </a:solidFill>
                <a:latin typeface="Calibri" pitchFamily="34" charset="0"/>
              </a:rPr>
              <a:t>17 детей </a:t>
            </a:r>
          </a:p>
          <a:p>
            <a:r>
              <a:rPr lang="ru-RU" sz="1800" dirty="0">
                <a:solidFill>
                  <a:srgbClr val="00B050"/>
                </a:solidFill>
                <a:latin typeface="Calibri" pitchFamily="34" charset="0"/>
              </a:rPr>
              <a:t>4 девочки</a:t>
            </a:r>
          </a:p>
          <a:p>
            <a:r>
              <a:rPr lang="ru-RU" sz="1800" dirty="0">
                <a:solidFill>
                  <a:srgbClr val="00B050"/>
                </a:solidFill>
                <a:latin typeface="Calibri" pitchFamily="34" charset="0"/>
              </a:rPr>
              <a:t>13 мальчиков</a:t>
            </a:r>
          </a:p>
        </p:txBody>
      </p:sp>
      <p:pic>
        <p:nvPicPr>
          <p:cNvPr id="5" name="Рисунок 4" descr="Изображение выглядит как земля, в позе,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626F1A28-AF4C-E157-4A30-7A5C6E1BB5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849" y="1567910"/>
            <a:ext cx="4713312" cy="455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79712" y="1124745"/>
            <a:ext cx="6192687" cy="4464496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Дети умеют организовывать сюжетно-ролевые игры, распределять роли, договариваться о последовательности совместных действий, развивать умение детей коллективно возводить постройки, необходимые для игры, планировать предстоящую работу, сообща выполнять задуманное. </a:t>
            </a:r>
          </a:p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Воспитанники имеют представления о семье, знания о том, где работают родители, как важен для общества их труд, знают название своей Родины, «малой Родины», ее достопримечательностях.</a:t>
            </a:r>
          </a:p>
          <a:p>
            <a:pPr algn="ctr"/>
            <a:endParaRPr lang="ru-RU" sz="20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692696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Диагностика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547665" y="1268760"/>
          <a:ext cx="6696744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907704" y="980728"/>
            <a:ext cx="5832648" cy="511256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ru-RU" sz="40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 течении полугодия мы  с ребятами  принимали участие в различных  конкурсах,  выставках, праздниках.</a:t>
            </a:r>
          </a:p>
          <a:p>
            <a:pPr algn="ctr">
              <a:buNone/>
            </a:pPr>
            <a:endParaRPr lang="ru-RU" sz="40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Праздники</a:t>
            </a:r>
          </a:p>
        </p:txBody>
      </p:sp>
      <p:pic>
        <p:nvPicPr>
          <p:cNvPr id="6" name="Объект 5" descr="Изображение выглядит как человек, земля, группа, люди&#10;&#10;Автоматически созданное описание">
            <a:extLst>
              <a:ext uri="{FF2B5EF4-FFF2-40B4-BE49-F238E27FC236}">
                <a16:creationId xmlns:a16="http://schemas.microsoft.com/office/drawing/2014/main" id="{3B745288-3CB6-C542-B5B6-4D98CC3E48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196752"/>
            <a:ext cx="3240833" cy="2736304"/>
          </a:xfrm>
        </p:spPr>
      </p:pic>
      <p:pic>
        <p:nvPicPr>
          <p:cNvPr id="8" name="Рисунок 7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E7AF12DC-A43F-E3CA-980C-3F4943C8B3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149080"/>
            <a:ext cx="2758706" cy="2039044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кукла&#10;&#10;Автоматически созданное описание">
            <a:extLst>
              <a:ext uri="{FF2B5EF4-FFF2-40B4-BE49-F238E27FC236}">
                <a16:creationId xmlns:a16="http://schemas.microsoft.com/office/drawing/2014/main" id="{72C72075-3AFA-242D-6338-9E695FD3C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089" y="4149080"/>
            <a:ext cx="1285875" cy="216024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земля, ребенок, человек, спорт&#10;&#10;Автоматически созданное описание">
            <a:extLst>
              <a:ext uri="{FF2B5EF4-FFF2-40B4-BE49-F238E27FC236}">
                <a16:creationId xmlns:a16="http://schemas.microsoft.com/office/drawing/2014/main" id="{D26DD391-5540-CEA2-9248-AEF281F5313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565" y="1196752"/>
            <a:ext cx="2496652" cy="2736304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пальня&#10;&#10;Автоматически созданное описание">
            <a:extLst>
              <a:ext uri="{FF2B5EF4-FFF2-40B4-BE49-F238E27FC236}">
                <a16:creationId xmlns:a16="http://schemas.microsoft.com/office/drawing/2014/main" id="{FEFDDEF5-CCE4-15EA-74EC-E61886E7C05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897" y="1196752"/>
            <a:ext cx="2370583" cy="1970837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челове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9D92B078-293D-D904-5F91-91974F259FF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05064"/>
            <a:ext cx="1754241" cy="218306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трава, человек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CA25A700-9526-DAD9-B3BF-6C08BC6726B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0734" y="3226668"/>
            <a:ext cx="2075723" cy="1556792"/>
          </a:xfrm>
          <a:prstGeom prst="rect">
            <a:avLst/>
          </a:prstGeom>
        </p:spPr>
      </p:pic>
      <p:pic>
        <p:nvPicPr>
          <p:cNvPr id="26" name="Рисунок 25" descr="Изображение выглядит как человек, в позе, группа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032FB1B5-B975-207E-09A8-2372D60864D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4125" y="4842539"/>
            <a:ext cx="2363755" cy="1772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620688"/>
            <a:ext cx="6480720" cy="1084982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Принимали активное участие в выставках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76256" y="1600201"/>
            <a:ext cx="1584176" cy="2908920"/>
          </a:xfrm>
        </p:spPr>
        <p:txBody>
          <a:bodyPr/>
          <a:lstStyle/>
          <a:p>
            <a:pPr marL="0" indent="0">
              <a:buNone/>
              <a:defRPr/>
            </a:pPr>
            <a:endParaRPr lang="ru-RU" sz="1800" b="1" i="1" dirty="0">
              <a:solidFill>
                <a:srgbClr val="00B050"/>
              </a:solidFill>
            </a:endParaRPr>
          </a:p>
          <a:p>
            <a:endParaRPr lang="ru-RU" sz="1800" dirty="0">
              <a:solidFill>
                <a:srgbClr val="00B050"/>
              </a:solidFill>
            </a:endParaRPr>
          </a:p>
        </p:txBody>
      </p:sp>
      <p:pic>
        <p:nvPicPr>
          <p:cNvPr id="5" name="Рисунок 4" descr="Изображение выглядит как текст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31FE5146-7A1F-2354-B526-4000EE0166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20" y="1752935"/>
            <a:ext cx="3131840" cy="234888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B30803-B4E8-8777-AC3D-82229FE388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563" y="1705670"/>
            <a:ext cx="2459765" cy="234888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505EF4E-59E6-72E1-8A0D-EA88186EBB5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241" y="4149080"/>
            <a:ext cx="3723878" cy="234888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DD9A160-C8E0-A7C0-EC49-53A15E5A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967" y="4149080"/>
            <a:ext cx="3008702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Закаливание</a:t>
            </a:r>
          </a:p>
        </p:txBody>
      </p:sp>
      <p:pic>
        <p:nvPicPr>
          <p:cNvPr id="6" name="Объект 5" descr="Изображение выглядит как челове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BB0904EA-2730-920D-365B-88D5012642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223237"/>
            <a:ext cx="3672408" cy="3799043"/>
          </a:xfrm>
        </p:spPr>
      </p:pic>
      <p:pic>
        <p:nvPicPr>
          <p:cNvPr id="8" name="Рисунок 7" descr="Изображение выглядит как текст, пол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F567B8C8-AB37-BD6A-9853-988C8CDAF9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122759"/>
            <a:ext cx="4283968" cy="321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836713"/>
            <a:ext cx="7270576" cy="2088231"/>
          </a:xfrm>
        </p:spPr>
        <p:txBody>
          <a:bodyPr/>
          <a:lstStyle/>
          <a:p>
            <a:pPr algn="l"/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Родительские собрания</a:t>
            </a:r>
            <a:b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Тема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«Совместная подготовка к учебному 2022-2023году»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1. Доклад </a:t>
            </a:r>
            <a:r>
              <a:rPr lang="ru-RU" sz="1400" i="1" dirty="0">
                <a:latin typeface="Times New Roman" pitchFamily="18" charset="0"/>
                <a:cs typeface="Times New Roman" pitchFamily="18" charset="0"/>
              </a:rPr>
              <a:t>«Возрастные особенности детей 6-7 лет»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2. Выбор родительского комитета.</a:t>
            </a: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3. Разное.</a:t>
            </a:r>
            <a:r>
              <a:rPr lang="ru-RU" sz="1400" u="sng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400" u="sng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/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br>
              <a:rPr lang="ru-RU" sz="1400" dirty="0">
                <a:latin typeface="Times New Roman" pitchFamily="18" charset="0"/>
                <a:cs typeface="Times New Roman" pitchFamily="18" charset="0"/>
              </a:rPr>
            </a:br>
            <a:endParaRPr lang="ru-RU" sz="1400" b="1" i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285852" y="2348880"/>
            <a:ext cx="6429420" cy="3723326"/>
          </a:xfrm>
        </p:spPr>
        <p:txBody>
          <a:bodyPr/>
          <a:lstStyle/>
          <a:p>
            <a:endParaRPr lang="ru-RU" sz="1600" b="1" i="1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l"/>
            <a:r>
              <a:rPr lang="ru-RU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Консультации</a:t>
            </a:r>
          </a:p>
          <a:p>
            <a:pPr>
              <a:buFontTx/>
              <a:buChar char="-"/>
            </a:pP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«Значение режима в воспитании старшего дошкольника»;</a:t>
            </a:r>
          </a:p>
          <a:p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-Особенности общения с детьми в семье»;</a:t>
            </a:r>
          </a:p>
          <a:p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-Азбука дорожного движения»;</a:t>
            </a:r>
          </a:p>
          <a:p>
            <a:pPr>
              <a:buFontTx/>
              <a:buChar char="-"/>
            </a:pP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Как внешний вид влияет на поведение ребенка»;</a:t>
            </a:r>
          </a:p>
          <a:p>
            <a:pPr>
              <a:buFontTx/>
              <a:buChar char="-"/>
            </a:pP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«Растим детей здоровыми»;</a:t>
            </a:r>
          </a:p>
          <a:p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-Игры с детьми на свежем воздухе»;</a:t>
            </a:r>
          </a:p>
          <a:p>
            <a:pPr>
              <a:buFontTx/>
              <a:buChar char="-"/>
            </a:pPr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«Готовим руку дошкольника к письму».</a:t>
            </a:r>
          </a:p>
          <a:p>
            <a:r>
              <a:rPr lang="ru-RU" sz="1600" b="1" i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«Занимательная математика дома»</a:t>
            </a:r>
          </a:p>
          <a:p>
            <a:endParaRPr lang="ru-RU" sz="20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764704"/>
            <a:ext cx="7200800" cy="868958"/>
          </a:xfrm>
        </p:spPr>
        <p:txBody>
          <a:bodyPr/>
          <a:lstStyle/>
          <a:p>
            <a: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Еженедельно с детьми проводится кружковая работа «Карусель сказок» </a:t>
            </a:r>
            <a:br>
              <a:rPr lang="ru-RU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Изображение выглядит как человек, ребенок, мальчик, малыш&#10;&#10;Автоматически созданное описание">
            <a:extLst>
              <a:ext uri="{FF2B5EF4-FFF2-40B4-BE49-F238E27FC236}">
                <a16:creationId xmlns:a16="http://schemas.microsoft.com/office/drawing/2014/main" id="{6A7286B4-05FE-8387-E051-6BB3E16ABA5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4307" y="2293430"/>
            <a:ext cx="1995686" cy="2660915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человек, ребено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2F260A6D-5D5E-A348-48FF-6E40BB7B99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607329"/>
            <a:ext cx="1995685" cy="266091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человек, ребенок, стоит, маленький&#10;&#10;Автоматически созданное описание">
            <a:extLst>
              <a:ext uri="{FF2B5EF4-FFF2-40B4-BE49-F238E27FC236}">
                <a16:creationId xmlns:a16="http://schemas.microsoft.com/office/drawing/2014/main" id="{5C049600-0EF4-59AC-C743-817DC6F5C1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509" y="2293430"/>
            <a:ext cx="1707654" cy="2276872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человек, ребенок, стол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48DDA85-7A39-8225-4957-E84326A19A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595" y="4725144"/>
            <a:ext cx="1979712" cy="1543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143000"/>
          </a:xfrm>
        </p:spPr>
        <p:txBody>
          <a:bodyPr/>
          <a:lstStyle/>
          <a:p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Участие в курсе </a:t>
            </a:r>
            <a:r>
              <a:rPr lang="ru-RU" sz="2400" b="1" i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вебинаров</a:t>
            </a:r>
            <a: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  <a:br>
              <a:rPr lang="ru-RU" sz="24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6C85BC-2D26-B03E-3293-3730419DD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24744"/>
            <a:ext cx="3384376" cy="253828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853F195-4F96-D986-B5BD-7109A055D3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22" y="1121484"/>
            <a:ext cx="3884488" cy="25382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51AA2D6F-0E70-35FF-48E3-827FB3623E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384376" cy="253828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5D233D4-17CF-0B7B-115B-8D7F7805026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22" y="3783724"/>
            <a:ext cx="3884488" cy="2538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168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475657" y="2636912"/>
            <a:ext cx="6984775" cy="115245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44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619672" y="1412776"/>
            <a:ext cx="6696744" cy="3992662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00B050"/>
                </a:solidFill>
              </a:rPr>
              <a:t>  </a:t>
            </a: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Воспитательно - образовательная работа в группе строится на основе создания предметно-развивающей среды, перспективного и календарного планирования в соответствии с годовыми задачами </a:t>
            </a:r>
          </a:p>
          <a:p>
            <a:pPr algn="ctr">
              <a:buNone/>
            </a:pPr>
            <a:r>
              <a:rPr lang="ru-RU" sz="2800" b="1" i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детского сада</a:t>
            </a:r>
          </a:p>
          <a:p>
            <a:pPr algn="ctr"/>
            <a:endParaRPr lang="ru-RU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Используемые программы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331640" y="3091227"/>
            <a:ext cx="66247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br>
              <a:rPr lang="ru-RU" b="1" i="1" dirty="0">
                <a:solidFill>
                  <a:srgbClr val="7030A0"/>
                </a:solidFill>
              </a:rPr>
            </a:br>
            <a:endParaRPr lang="ru-RU" b="1" i="1" dirty="0">
              <a:solidFill>
                <a:srgbClr val="7030A0"/>
              </a:solidFill>
            </a:endParaRPr>
          </a:p>
          <a:p>
            <a:pPr algn="ctr"/>
            <a:endParaRPr lang="ru-RU" sz="2000" b="1" i="1" dirty="0">
              <a:solidFill>
                <a:srgbClr val="00B050"/>
              </a:solidFill>
              <a:latin typeface="Calibri" pitchFamily="34" charset="0"/>
            </a:endParaRPr>
          </a:p>
          <a:p>
            <a:pPr algn="ctr"/>
            <a:br>
              <a:rPr lang="ru-RU" sz="2000" b="1" i="1" dirty="0">
                <a:solidFill>
                  <a:srgbClr val="FF6600"/>
                </a:solidFill>
                <a:latin typeface="Calibri" pitchFamily="34" charset="0"/>
              </a:rPr>
            </a:br>
            <a:endParaRPr lang="ru-RU" sz="2000" b="1" i="1" dirty="0">
              <a:solidFill>
                <a:srgbClr val="FF6600"/>
              </a:solidFill>
              <a:latin typeface="Calibri" pitchFamily="34" charset="0"/>
            </a:endParaRPr>
          </a:p>
        </p:txBody>
      </p:sp>
      <p:pic>
        <p:nvPicPr>
          <p:cNvPr id="8" name="Рисунок 7" descr="243666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062037">
            <a:off x="1774194" y="1293087"/>
            <a:ext cx="1542542" cy="2278353"/>
          </a:xfrm>
          <a:prstGeom prst="rect">
            <a:avLst/>
          </a:prstGeom>
        </p:spPr>
      </p:pic>
      <p:pic>
        <p:nvPicPr>
          <p:cNvPr id="10" name="Содержимое 9" descr="GKE6ZpQFIkr7_1200x0_AybP2us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214810" y="1214422"/>
            <a:ext cx="3160185" cy="2370139"/>
          </a:xfrm>
        </p:spPr>
      </p:pic>
      <p:sp>
        <p:nvSpPr>
          <p:cNvPr id="14" name="Прямоугольник 13"/>
          <p:cNvSpPr/>
          <p:nvPr/>
        </p:nvSpPr>
        <p:spPr>
          <a:xfrm>
            <a:off x="1214414" y="3643314"/>
            <a:ext cx="72866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tabLst>
                <a:tab pos="180975" algn="l"/>
                <a:tab pos="3190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Обеспечение условий здорового образа жизни и безопасности ребенка;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Приобщение детей через соответствующие их индивидуально-возрастным особенностям виды деятельности к </a:t>
            </a:r>
            <a:r>
              <a:rPr lang="ru-RU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социо</a:t>
            </a: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культурным нормам, традициям семьи, общества государства;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интереса и мотивации детей к познанию мира и творчеству;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Реализация вариативных образовательных программ;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0" indent="180975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180975" algn="l"/>
                <a:tab pos="319088" algn="l"/>
              </a:tabLst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Соблюдение прав ребенка, родителей и других участников образовательного процесса</a:t>
            </a:r>
            <a:endParaRPr lang="ru-RU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547665" y="780727"/>
            <a:ext cx="6993308" cy="704057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Предметно-развивающая среда</a:t>
            </a:r>
          </a:p>
          <a:p>
            <a:endParaRPr lang="ru-RU" dirty="0">
              <a:solidFill>
                <a:srgbClr val="00B050"/>
              </a:solidFill>
            </a:endParaRPr>
          </a:p>
        </p:txBody>
      </p:sp>
      <p:pic>
        <p:nvPicPr>
          <p:cNvPr id="4" name="Рисунок 3" descr="Изображение выглядит как текст, внутренний, цветно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6EFEF2A0-28A6-D9FF-3501-BB5B918D8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" y="1654393"/>
            <a:ext cx="2005954" cy="2084852"/>
          </a:xfrm>
          <a:prstGeom prst="rect">
            <a:avLst/>
          </a:prstGeom>
        </p:spPr>
      </p:pic>
      <p:pic>
        <p:nvPicPr>
          <p:cNvPr id="6" name="Рисунок 5" descr="Изображение выглядит как текст, закрытый, другой, несколько&#10;&#10;Автоматически созданное описание">
            <a:extLst>
              <a:ext uri="{FF2B5EF4-FFF2-40B4-BE49-F238E27FC236}">
                <a16:creationId xmlns:a16="http://schemas.microsoft.com/office/drawing/2014/main" id="{3E4C4DE5-CAAB-50A9-576E-711441CC42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88" y="3933056"/>
            <a:ext cx="3451248" cy="2304256"/>
          </a:xfrm>
          <a:prstGeom prst="rect">
            <a:avLst/>
          </a:prstGeom>
        </p:spPr>
      </p:pic>
      <p:pic>
        <p:nvPicPr>
          <p:cNvPr id="8" name="Рисунок 7" descr="Изображение выглядит как ребенок, мальчик, пол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D0E76543-68AB-2E6D-BA2C-0B549390ED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923" y="1654394"/>
            <a:ext cx="1868932" cy="208485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внутренний, стена, зеленый&#10;&#10;Автоматически созданное описание">
            <a:extLst>
              <a:ext uri="{FF2B5EF4-FFF2-40B4-BE49-F238E27FC236}">
                <a16:creationId xmlns:a16="http://schemas.microsoft.com/office/drawing/2014/main" id="{B8079501-E3B5-F096-3BB9-CEB5037FC6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636137"/>
            <a:ext cx="2252847" cy="208485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5834A17-4E81-11C9-53C3-22E1C0D3A5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3389" y="3859294"/>
            <a:ext cx="4227934" cy="2469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Физическое развитие</a:t>
            </a:r>
            <a:b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32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pic>
        <p:nvPicPr>
          <p:cNvPr id="6" name="Объект 5" descr="Изображение выглядит как пол, внутренний, люди&#10;&#10;Автоматически созданное описание">
            <a:extLst>
              <a:ext uri="{FF2B5EF4-FFF2-40B4-BE49-F238E27FC236}">
                <a16:creationId xmlns:a16="http://schemas.microsoft.com/office/drawing/2014/main" id="{7087CB37-EE16-9AAF-1E6A-AE0FBED3A2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268760"/>
            <a:ext cx="3819111" cy="5092150"/>
          </a:xfrm>
        </p:spPr>
      </p:pic>
      <p:pic>
        <p:nvPicPr>
          <p:cNvPr id="8" name="Рисунок 7" descr="Изображение выглядит как ребенок, маленький, человек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8A87BEDB-251A-2FF8-47C1-0A8C12ABBE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51" y="1127464"/>
            <a:ext cx="3035829" cy="2733584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текст, пол, ребено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BA1866F4-30C6-5C07-C242-5A16D136BFF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2331" y="4003073"/>
            <a:ext cx="3035829" cy="227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548680"/>
            <a:ext cx="6480720" cy="868958"/>
          </a:xfrm>
        </p:spPr>
        <p:txBody>
          <a:bodyPr/>
          <a:lstStyle/>
          <a:p>
            <a: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Физическая культура</a:t>
            </a:r>
            <a:br>
              <a:rPr lang="ru-RU" sz="28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800" dirty="0">
              <a:solidFill>
                <a:srgbClr val="FF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704856" cy="4785395"/>
          </a:xfrm>
        </p:spPr>
        <p:txBody>
          <a:bodyPr/>
          <a:lstStyle/>
          <a:p>
            <a:pPr algn="ctr">
              <a:buNone/>
            </a:pPr>
            <a:r>
              <a:rPr lang="ru-RU" sz="1600" b="1" i="1" dirty="0"/>
              <a:t> </a:t>
            </a: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выполняют правильно все виды основных движений; могут прыгать на мягкое покрытие с высоты 40 см, мягко приземляться, прыгать в длину с места на расстояние не менее 100 см. прыгать через скакалку. Могут  метать предметы правой и левой рукой на расстояние 5 м, метать предметы в движущуюся цель. Умеют перестраиваться в колонны по 3, в две шеренги после расчета, соблюдать интервалы во время передвижения. Выполняют физические упражнения из разных исходных положений. Следят за правильной осанкой. Участвуют в играх с элементами спорта. Имеют представления о ЗОЖ (о некоторых особенностях строения и функционирования организма человека, о важности соблюдения режима дня, о рациональном питании, о значении двигательной активности, о полезных и вредных привычках и др.)  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475656" y="908720"/>
            <a:ext cx="6552727" cy="1152128"/>
          </a:xfrm>
          <a:prstGeom prst="rect">
            <a:avLst/>
          </a:prstGeom>
        </p:spPr>
        <p:txBody>
          <a:bodyPr/>
          <a:lstStyle/>
          <a:p>
            <a:r>
              <a:rPr lang="ru-RU" sz="32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Навыки самообслуживания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800200" y="1916832"/>
            <a:ext cx="6228183" cy="3960093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endParaRPr lang="ru-RU" sz="28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Дети совершенствуют умение быстро одеваться и раздеваться, аккуратно развешивать вещи в шкафу и складывать на стуле, помогать товарищам застегнуть пуговку, расправить воротник  </a:t>
            </a:r>
            <a:endParaRPr lang="ru-RU" sz="2800" b="1" dirty="0">
              <a:solidFill>
                <a:srgbClr val="00B050"/>
              </a:solidFill>
              <a:latin typeface="Calibri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71800" y="4248090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br>
              <a:rPr lang="ru-RU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</a:br>
            <a:endParaRPr lang="ru-RU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99864" y="472514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Закреплять и совершенствовать полученные навыки, воспитывать привычку следить за чистотой тела. </a:t>
            </a:r>
          </a:p>
        </p:txBody>
      </p:sp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1065400" y="4869160"/>
            <a:ext cx="7200800" cy="1368151"/>
          </a:xfrm>
          <a:prstGeom prst="rect">
            <a:avLst/>
          </a:prstGeom>
        </p:spPr>
        <p:txBody>
          <a:bodyPr/>
          <a:lstStyle/>
          <a:p>
            <a:pPr algn="ctr">
              <a:buNone/>
            </a:pP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Дети умеют правильно пользоваться столовыми приборами во время еды, держать приборы над тарелкой, по окончании еды класть их на край тарелки, а не на стол.</a:t>
            </a:r>
            <a:b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</a:br>
            <a:r>
              <a:rPr lang="ru-RU" sz="2000" b="1" i="1" dirty="0">
                <a:solidFill>
                  <a:srgbClr val="00B05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463457" y="550622"/>
            <a:ext cx="2404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Питание</a:t>
            </a:r>
          </a:p>
        </p:txBody>
      </p:sp>
      <p:pic>
        <p:nvPicPr>
          <p:cNvPr id="6" name="Рисунок 5" descr="Изображение выглядит как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667E186-D631-917B-974C-DE2B86F92A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1135396"/>
            <a:ext cx="3312368" cy="3733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83229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2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2060"/>
      </a:hlink>
      <a:folHlink>
        <a:srgbClr val="002060"/>
      </a:folHlink>
    </a:clrScheme>
    <a:fontScheme name="для шаблонов синий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4216</TotalTime>
  <Words>1098</Words>
  <Application>Microsoft Office PowerPoint</Application>
  <PresentationFormat>Экран (4:3)</PresentationFormat>
  <Paragraphs>88</Paragraphs>
  <Slides>29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Comic Sans MS</vt:lpstr>
      <vt:lpstr>Times New Roman</vt:lpstr>
      <vt:lpstr>Arial</vt:lpstr>
      <vt:lpstr>Calibri</vt:lpstr>
      <vt:lpstr>1_Тема Office</vt:lpstr>
      <vt:lpstr>Аналитический отчет подготовительной  группы  № 7 за первое полугодие 2022-2023  </vt:lpstr>
      <vt:lpstr>Характеристика группы</vt:lpstr>
      <vt:lpstr>Презентация PowerPoint</vt:lpstr>
      <vt:lpstr>Используемые программы  </vt:lpstr>
      <vt:lpstr>Презентация PowerPoint</vt:lpstr>
      <vt:lpstr>Физическое развитие </vt:lpstr>
      <vt:lpstr>Физическая культура </vt:lpstr>
      <vt:lpstr>Навыки самообслуживания</vt:lpstr>
      <vt:lpstr>Презентация PowerPoint</vt:lpstr>
      <vt:lpstr>РЕЧЕВОЕ РАЗВИТИЕ </vt:lpstr>
      <vt:lpstr>Презентация PowerPoint</vt:lpstr>
      <vt:lpstr>Презентация PowerPoint</vt:lpstr>
      <vt:lpstr>ПОЗНАВАТЕЛЬНОЕ РАЗВИТИЕ </vt:lpstr>
      <vt:lpstr>Математика  </vt:lpstr>
      <vt:lpstr>Формирование целостной картины мира </vt:lpstr>
      <vt:lpstr>ХУДОЖЕСТВЕННО-ЭСТЕТИЧЕСКОЕ РАЗВИТИЕ </vt:lpstr>
      <vt:lpstr>Рисование    </vt:lpstr>
      <vt:lpstr>Лепка </vt:lpstr>
      <vt:lpstr>Аппликация Дети научились: </vt:lpstr>
      <vt:lpstr>Презентация PowerPoint</vt:lpstr>
      <vt:lpstr>Диагностика</vt:lpstr>
      <vt:lpstr>Презентация PowerPoint</vt:lpstr>
      <vt:lpstr>Праздники</vt:lpstr>
      <vt:lpstr>Принимали активное участие в выставках   </vt:lpstr>
      <vt:lpstr>Закаливание</vt:lpstr>
      <vt:lpstr>Родительские собрания Тема: «Совместная подготовка к учебному 2022-2023году» 1. Доклад «Возрастные особенности детей 6-7 лет». 2. Выбор родительского комитета. 3. Разное.      </vt:lpstr>
      <vt:lpstr>Еженедельно с детьми проводится кружковая работа «Карусель сказок»  </vt:lpstr>
      <vt:lpstr>Участие в курсе вебинаров 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Рамки</dc:title>
  <dc:creator>Фокина Лидия Петровна</dc:creator>
  <cp:keywords>Шаблон презентации</cp:keywords>
  <cp:lastModifiedBy>Александра Бамбарова</cp:lastModifiedBy>
  <cp:revision>252</cp:revision>
  <dcterms:created xsi:type="dcterms:W3CDTF">2014-07-06T18:18:01Z</dcterms:created>
  <dcterms:modified xsi:type="dcterms:W3CDTF">2023-01-11T09:24:44Z</dcterms:modified>
</cp:coreProperties>
</file>