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73" r:id="rId5"/>
    <p:sldId id="274" r:id="rId6"/>
    <p:sldId id="267" r:id="rId7"/>
    <p:sldId id="275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C07E-1066-4E95-8CB2-D1E6F3778727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350D-E4AD-468D-863B-C20E352E2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29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C07E-1066-4E95-8CB2-D1E6F3778727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350D-E4AD-468D-863B-C20E352E2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33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C07E-1066-4E95-8CB2-D1E6F3778727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350D-E4AD-468D-863B-C20E352E2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209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C07E-1066-4E95-8CB2-D1E6F3778727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350D-E4AD-468D-863B-C20E352E2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465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C07E-1066-4E95-8CB2-D1E6F3778727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350D-E4AD-468D-863B-C20E352E2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295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C07E-1066-4E95-8CB2-D1E6F3778727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350D-E4AD-468D-863B-C20E352E2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370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C07E-1066-4E95-8CB2-D1E6F3778727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350D-E4AD-468D-863B-C20E352E2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113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C07E-1066-4E95-8CB2-D1E6F3778727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350D-E4AD-468D-863B-C20E352E2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945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C07E-1066-4E95-8CB2-D1E6F3778727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350D-E4AD-468D-863B-C20E352E2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447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C07E-1066-4E95-8CB2-D1E6F3778727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350D-E4AD-468D-863B-C20E352E2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70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C07E-1066-4E95-8CB2-D1E6F3778727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350D-E4AD-468D-863B-C20E352E2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878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FC07E-1066-4E95-8CB2-D1E6F3778727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4350D-E4AD-468D-863B-C20E352E2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9315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>Составители: </a:t>
            </a:r>
            <a:r>
              <a:rPr lang="ru-RU" sz="2000" dirty="0" err="1">
                <a:solidFill>
                  <a:schemeClr val="tx1"/>
                </a:solidFill>
              </a:rPr>
              <a:t>Бамбарова</a:t>
            </a:r>
            <a:r>
              <a:rPr lang="ru-RU" sz="2000" dirty="0">
                <a:solidFill>
                  <a:schemeClr val="tx1"/>
                </a:solidFill>
              </a:rPr>
              <a:t> А.А.</a:t>
            </a:r>
          </a:p>
          <a:p>
            <a:pPr algn="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«Роль дошкольного учреждения и семьи в духовно – нравственном воспитании дошкольников».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468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— Макаренко А.С. подчеркивал: «Воспитывает все: вещи, люди, явления, но больше всего – люди. Из них на первом месте – родители и педагоги…». Итак, сегодня мы поговорили о том, за что отвечают родители и педагоги учреждения. Мы думаем, что совместная работа педагогов и родителей даст положительный результат в духовно-нравственном воспитании детей. Между детским садом и семьей должна быть тесная связь, потому что родители обязаны, а педагоги должны.</a:t>
            </a:r>
          </a:p>
          <a:p>
            <a:r>
              <a:rPr lang="ru-RU" dirty="0"/>
              <a:t>На этом наш семинар подошел к концу, хочется закончить ее словами великого русского писателя Л. Н. Толстого: Счастлив тот, кто счастлив у себя дома. Пусть в вашем доме царит всегда покой, уют, тепло и светит яркое солнце.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7200" dirty="0">
              <a:latin typeface="Bahnschrift Light Condensed" pitchFamily="34" charset="0"/>
            </a:endParaRPr>
          </a:p>
          <a:p>
            <a:pPr algn="ctr"/>
            <a:r>
              <a:rPr lang="ru-RU" sz="7200" dirty="0">
                <a:latin typeface="Bahnschrift Light Condensed" pitchFamily="34" charset="0"/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Цель: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/>
              <a:t>Повышение уровня </a:t>
            </a:r>
            <a:r>
              <a:rPr lang="ru-RU" dirty="0" smtClean="0"/>
              <a:t>педагогической </a:t>
            </a:r>
            <a:r>
              <a:rPr lang="ru-RU" dirty="0"/>
              <a:t>компетентности педагогов по духовно-нравственному воспитанию дошкольников.</a:t>
            </a:r>
          </a:p>
          <a:p>
            <a:r>
              <a:rPr lang="ru-RU" b="1" dirty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1.     Совершенствование работы по духовно-нравственному воспитанию дошкольников.</a:t>
            </a:r>
          </a:p>
          <a:p>
            <a:r>
              <a:rPr lang="ru-RU" dirty="0"/>
              <a:t>2.     Расширять знания воспитателей по вопросу «Нравственное воспитание дошкольников в системе всестороннего развития личности».</a:t>
            </a:r>
          </a:p>
          <a:p>
            <a:r>
              <a:rPr lang="ru-RU" dirty="0"/>
              <a:t>3.     Формировать профессиональные умения по заданной теме.</a:t>
            </a:r>
          </a:p>
          <a:p>
            <a:r>
              <a:rPr lang="ru-RU" dirty="0"/>
              <a:t>4.     Развивать психологические качества, обеспечивающие личностно-ориентированное общение педагогов с детьми.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/>
              <a:t>Д.С</a:t>
            </a:r>
            <a:r>
              <a:rPr lang="ru-RU" sz="2400" dirty="0"/>
              <a:t>. Лихачев писал «Любовь к родному краю, родной культуре, родной речи начинается с малого- с любви к своей </a:t>
            </a:r>
            <a:r>
              <a:rPr lang="ru-RU" sz="2400" b="1" dirty="0"/>
              <a:t>семье</a:t>
            </a:r>
            <a:r>
              <a:rPr lang="ru-RU" sz="2400" dirty="0"/>
              <a:t>, жилищу, к своему </a:t>
            </a:r>
            <a:r>
              <a:rPr lang="ru-RU" sz="2400" b="1" dirty="0"/>
              <a:t>детскому саду</a:t>
            </a:r>
            <a:r>
              <a:rPr lang="ru-RU" sz="2400" dirty="0"/>
              <a:t>. Постепенно расширяясь, эта любовь переходит в любовь к Родине, ее истории, прошлому и настоящему, ко всему человеческому»</a:t>
            </a:r>
          </a:p>
          <a:p>
            <a:endParaRPr lang="ru-RU" dirty="0"/>
          </a:p>
        </p:txBody>
      </p:sp>
      <p:pic>
        <p:nvPicPr>
          <p:cNvPr id="4" name="Рисунок 3" descr="9ePJ8g8ethEOub4VU2QH16613961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000372"/>
            <a:ext cx="4000528" cy="3405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151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ULHeBrrbyVf82rwawvOq16681387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428604"/>
            <a:ext cx="3052072" cy="22898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b="1" dirty="0" smtClean="0"/>
              <a:t>Духовно – нравственное воспитание</a:t>
            </a:r>
            <a:r>
              <a:rPr lang="ru-RU" sz="1600" dirty="0" smtClean="0"/>
              <a:t> детей является одной из основных задач </a:t>
            </a:r>
            <a:r>
              <a:rPr lang="ru-RU" sz="1600" b="1" dirty="0" smtClean="0"/>
              <a:t>дошкольного</a:t>
            </a:r>
            <a:r>
              <a:rPr lang="ru-RU" sz="1600" dirty="0" smtClean="0"/>
              <a:t> образования и формируется в определенной системе и последовательности. В процессе </a:t>
            </a:r>
            <a:r>
              <a:rPr lang="ru-RU" sz="1600" b="1" dirty="0" smtClean="0"/>
              <a:t>духовно - нравственного воспитания</a:t>
            </a:r>
            <a:r>
              <a:rPr lang="ru-RU" sz="1600" dirty="0" smtClean="0"/>
              <a:t> расширяются и углубляются понятия о родных людях в </a:t>
            </a:r>
            <a:r>
              <a:rPr lang="ru-RU" sz="1600" b="1" dirty="0" smtClean="0"/>
              <a:t>семье</a:t>
            </a:r>
            <a:r>
              <a:rPr lang="ru-RU" sz="1600" dirty="0" smtClean="0"/>
              <a:t>, прививаются навыки доброжелательного общения со сверстниками, даются представления о непосредственном и далеком окружении </a:t>
            </a:r>
            <a:r>
              <a:rPr lang="ru-RU" sz="1600" i="1" dirty="0" smtClean="0"/>
              <a:t>(дом, двор, улица, город, страна)</a:t>
            </a:r>
            <a:r>
              <a:rPr lang="ru-RU" sz="1600" dirty="0" smtClean="0"/>
              <a:t>.</a:t>
            </a:r>
          </a:p>
          <a:p>
            <a:endParaRPr lang="ru-RU" dirty="0"/>
          </a:p>
        </p:txBody>
      </p:sp>
      <p:pic>
        <p:nvPicPr>
          <p:cNvPr id="7" name="Рисунок 6" descr="HHd1tHB5q2NbuZsTcXfG16681387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500306"/>
            <a:ext cx="2857520" cy="2152344"/>
          </a:xfrm>
          <a:prstGeom prst="rect">
            <a:avLst/>
          </a:prstGeom>
        </p:spPr>
      </p:pic>
      <p:pic>
        <p:nvPicPr>
          <p:cNvPr id="8" name="Рисунок 7" descr="LkMpe150BQjcOZufltDO1657537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810000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J2athjmgrc2EUDJ2bYo16558764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857232"/>
            <a:ext cx="2854338" cy="21414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/>
              <a:t>В </a:t>
            </a:r>
            <a:r>
              <a:rPr lang="ru-RU" sz="1800" b="1" dirty="0" smtClean="0"/>
              <a:t>духовно - нравственном воспитании</a:t>
            </a:r>
            <a:r>
              <a:rPr lang="ru-RU" sz="1800" dirty="0" smtClean="0"/>
              <a:t> </a:t>
            </a:r>
            <a:r>
              <a:rPr lang="ru-RU" sz="1800" u="sng" dirty="0" smtClean="0"/>
              <a:t>современных детей наметились негативные тенденции</a:t>
            </a:r>
            <a:r>
              <a:rPr lang="ru-RU" sz="1800" dirty="0" smtClean="0"/>
              <a:t>: книги ушли на второй план, их место занял экран телевизора, с которого в жизнь ребенка теперь постоянно входят персонажи сказок, герои мультфильмов, не всегда отличающиеся душевностью или нравственной чистотой.</a:t>
            </a:r>
          </a:p>
          <a:p>
            <a:endParaRPr lang="ru-RU" dirty="0"/>
          </a:p>
        </p:txBody>
      </p:sp>
      <p:pic>
        <p:nvPicPr>
          <p:cNvPr id="6" name="Рисунок 5" descr="hVqZ9EEUNGKjWUkAkTxa16558764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071810"/>
            <a:ext cx="2812117" cy="2109782"/>
          </a:xfrm>
          <a:prstGeom prst="rect">
            <a:avLst/>
          </a:prstGeom>
        </p:spPr>
      </p:pic>
      <p:pic>
        <p:nvPicPr>
          <p:cNvPr id="7" name="Рисунок 6" descr="BjsIiSsyeW64rvm4XkWJ1652329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572008"/>
            <a:ext cx="2787960" cy="2091658"/>
          </a:xfrm>
          <a:prstGeom prst="rect">
            <a:avLst/>
          </a:prstGeom>
        </p:spPr>
      </p:pic>
      <p:pic>
        <p:nvPicPr>
          <p:cNvPr id="8" name="Рисунок 7" descr="zwjMv93zAFSC1DPXKKUC16523294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214290"/>
            <a:ext cx="2500330" cy="25717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600" b="1" dirty="0"/>
              <a:t>Духовно - нравственное воспитание дошкольников</a:t>
            </a:r>
            <a:r>
              <a:rPr lang="ru-RU" sz="3600" dirty="0"/>
              <a:t> </a:t>
            </a:r>
            <a:r>
              <a:rPr lang="ru-RU" sz="3600" u="sng" dirty="0"/>
              <a:t>включает в себя целый комплекс задач</a:t>
            </a:r>
            <a:r>
              <a:rPr lang="ru-RU" sz="3600" dirty="0"/>
              <a:t>:</a:t>
            </a:r>
          </a:p>
          <a:p>
            <a:r>
              <a:rPr lang="ru-RU" sz="3600" dirty="0"/>
              <a:t>- </a:t>
            </a:r>
            <a:r>
              <a:rPr lang="ru-RU" sz="3600" b="1" dirty="0"/>
              <a:t>воспитание</a:t>
            </a:r>
            <a:r>
              <a:rPr lang="ru-RU" sz="3600" dirty="0"/>
              <a:t> у ребенка любви и привязанности к своей </a:t>
            </a:r>
            <a:r>
              <a:rPr lang="ru-RU" sz="3600" b="1" dirty="0"/>
              <a:t>семье</a:t>
            </a:r>
            <a:r>
              <a:rPr lang="ru-RU" sz="3600" dirty="0"/>
              <a:t>, дому, </a:t>
            </a:r>
            <a:r>
              <a:rPr lang="ru-RU" sz="3600" b="1" dirty="0"/>
              <a:t>детскому саду</a:t>
            </a:r>
            <a:r>
              <a:rPr lang="ru-RU" sz="3600" dirty="0"/>
              <a:t>, улице, городу;</a:t>
            </a:r>
          </a:p>
          <a:p>
            <a:r>
              <a:rPr lang="ru-RU" sz="3600" dirty="0"/>
              <a:t>- формирование бережного отношения к природе и всему живому;</a:t>
            </a:r>
          </a:p>
          <a:p>
            <a:r>
              <a:rPr lang="ru-RU" sz="3600" dirty="0"/>
              <a:t>- </a:t>
            </a:r>
            <a:r>
              <a:rPr lang="ru-RU" sz="3600" b="1" dirty="0"/>
              <a:t>воспитание уважения к труду</a:t>
            </a:r>
            <a:r>
              <a:rPr lang="ru-RU" sz="3600" dirty="0"/>
              <a:t>;</a:t>
            </a:r>
          </a:p>
          <a:p>
            <a:r>
              <a:rPr lang="ru-RU" sz="3600" dirty="0"/>
              <a:t>- знакомство детей с символами государства </a:t>
            </a:r>
            <a:r>
              <a:rPr lang="ru-RU" sz="3600" i="1" dirty="0"/>
              <a:t>(герб, флаг, гимн)</a:t>
            </a:r>
            <a:r>
              <a:rPr lang="ru-RU" sz="3600" dirty="0"/>
              <a:t>;</a:t>
            </a:r>
          </a:p>
          <a:p>
            <a:r>
              <a:rPr lang="ru-RU" sz="3600" dirty="0"/>
              <a:t>- расширение представлений о городах России;</a:t>
            </a:r>
          </a:p>
          <a:p>
            <a:r>
              <a:rPr lang="ru-RU" sz="3600" dirty="0"/>
              <a:t>- развитие интереса к русским традициям и промыслам;</a:t>
            </a:r>
          </a:p>
          <a:p>
            <a:r>
              <a:rPr lang="ru-RU" sz="3600" dirty="0"/>
              <a:t>- формирование элементарных знаний о правах человека;</a:t>
            </a:r>
          </a:p>
          <a:p>
            <a:r>
              <a:rPr lang="ru-RU" sz="3600" dirty="0"/>
              <a:t>- развитие чувства ответственности и гордости за достижения страны;</a:t>
            </a:r>
          </a:p>
          <a:p>
            <a:r>
              <a:rPr lang="ru-RU" sz="3600" dirty="0"/>
              <a:t>- формирование толерантности, чувства уважения к другим народам,</a:t>
            </a:r>
          </a:p>
          <a:p>
            <a:r>
              <a:rPr lang="ru-RU" sz="3600" dirty="0"/>
              <a:t>их традициям.</a:t>
            </a:r>
          </a:p>
          <a:p>
            <a:r>
              <a:rPr lang="ru-RU" sz="3800" dirty="0"/>
              <a:t>Данные задачи решаются во всех видах </a:t>
            </a:r>
            <a:r>
              <a:rPr lang="ru-RU" sz="3800" b="1" dirty="0"/>
              <a:t>детской деятельности</a:t>
            </a:r>
            <a:r>
              <a:rPr lang="ru-RU" sz="3800" dirty="0"/>
              <a:t> : в непосредственно - образовательной деятельности, в играх, в труде, в быту.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kvon2fPkUbSEgk3Rk2i166660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142852"/>
            <a:ext cx="2393967" cy="23939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u="sng" dirty="0" smtClean="0"/>
              <a:t>В рамках приобщения родителей к образовательному процессу мы используем следующие формы деятельности</a:t>
            </a:r>
            <a:r>
              <a:rPr lang="ru-RU" sz="1800" dirty="0" smtClean="0"/>
              <a:t>: родительские собрания организация фотовыставок и выставок, совместных с детьми творческих работ, беседы и викторины, анкетирование и тестирование; организация совместных с детьми праздников, развлечений, театральных представлений; </a:t>
            </a:r>
            <a:r>
              <a:rPr lang="ru-RU" sz="1800" b="1" dirty="0" smtClean="0"/>
              <a:t>консультации</a:t>
            </a:r>
            <a:r>
              <a:rPr lang="ru-RU" sz="1800" dirty="0" smtClean="0"/>
              <a:t>, рекомендации, изготовление подарков.</a:t>
            </a:r>
          </a:p>
          <a:p>
            <a:endParaRPr lang="ru-RU" dirty="0"/>
          </a:p>
        </p:txBody>
      </p:sp>
      <p:pic>
        <p:nvPicPr>
          <p:cNvPr id="8" name="Рисунок 7" descr="HTqbmXOajqnlXsJhbHRx166659993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500174"/>
            <a:ext cx="2700350" cy="2700350"/>
          </a:xfrm>
          <a:prstGeom prst="rect">
            <a:avLst/>
          </a:prstGeom>
        </p:spPr>
      </p:pic>
      <p:pic>
        <p:nvPicPr>
          <p:cNvPr id="9" name="Рисунок 8" descr="0c840765-a0da-4696-a028-f69dda8bf84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4143380"/>
            <a:ext cx="2881306" cy="21609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1800" dirty="0"/>
              <a:t>Народные и фольклорные праздники – Золотая осень, Ярмарка, Масленица</a:t>
            </a:r>
          </a:p>
          <a:p>
            <a:r>
              <a:rPr lang="ru-RU" sz="1800" dirty="0"/>
              <a:t>Государственно-гражданские праздники – Новый год, День защитника Отечества, День Победы, День знаний</a:t>
            </a:r>
          </a:p>
          <a:p>
            <a:r>
              <a:rPr lang="ru-RU" sz="1800" dirty="0"/>
              <a:t>Международные праздники День матери, Международный женский день, День защиты детей.</a:t>
            </a:r>
          </a:p>
          <a:p>
            <a:r>
              <a:rPr lang="ru-RU" sz="1800" dirty="0"/>
              <a:t>Православные праздники – Рождество Христово, Пасха.</a:t>
            </a:r>
          </a:p>
          <a:p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5EC294C-2131-2EA9-C73C-7AD986F0E7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21" y="614249"/>
            <a:ext cx="2578022" cy="1925751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97076071-C7AF-88B7-B5E9-01467C540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22" y="2038463"/>
            <a:ext cx="3281288" cy="2460966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9465133B-718C-B26C-9C4B-83F5362D6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70" y="4227795"/>
            <a:ext cx="3267673" cy="2460966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27E48AF4-3245-B64A-69AE-A72EB68C4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Получить в </a:t>
            </a:r>
            <a:r>
              <a:rPr lang="ru-RU" b="1" dirty="0"/>
              <a:t>детстве</a:t>
            </a:r>
            <a:r>
              <a:rPr lang="ru-RU" dirty="0"/>
              <a:t> начало эстетического </a:t>
            </a:r>
            <a:r>
              <a:rPr lang="ru-RU" b="1" dirty="0"/>
              <a:t>воспитания</a:t>
            </a:r>
            <a:r>
              <a:rPr lang="ru-RU" dirty="0"/>
              <a:t> - значит на всю жизнь приобрести чувство прекрасного, умение понимать и ценить произведения искусства, приобщаться к художественному творчеству.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 процессе </a:t>
            </a:r>
            <a:r>
              <a:rPr lang="ru-RU" b="1" dirty="0"/>
              <a:t>духовно-нравственного воспитания</a:t>
            </a:r>
            <a:r>
              <a:rPr lang="ru-RU" dirty="0"/>
              <a:t> </a:t>
            </a:r>
            <a:r>
              <a:rPr lang="ru-RU" u="sng" dirty="0"/>
              <a:t>у детей формируются чувства</a:t>
            </a:r>
            <a:r>
              <a:rPr lang="ru-RU" dirty="0"/>
              <a:t>: товарищества патриотизма, коллективизма, глубокое уважение к людям, активное отношение к действительности.</a:t>
            </a:r>
          </a:p>
          <a:p>
            <a:r>
              <a:rPr lang="ru-RU" dirty="0"/>
              <a:t>Значимость </a:t>
            </a:r>
            <a:r>
              <a:rPr lang="ru-RU" b="1" dirty="0"/>
              <a:t>духовно – нравственного воспитания</a:t>
            </a:r>
            <a:r>
              <a:rPr lang="ru-RU" dirty="0"/>
              <a:t>, формирующего у детей нравственные чувства, положительные навыки и привычки, основы моральных качеств, нравствен  </a:t>
            </a:r>
            <a:r>
              <a:rPr lang="ru-RU" dirty="0" err="1"/>
              <a:t>ных</a:t>
            </a:r>
            <a:r>
              <a:rPr lang="ru-RU" dirty="0"/>
              <a:t> представлений и мотивов поведения, побуждает нас </a:t>
            </a:r>
            <a:r>
              <a:rPr lang="ru-RU" b="1" dirty="0"/>
              <a:t>педагогов</a:t>
            </a:r>
            <a:r>
              <a:rPr lang="ru-RU" dirty="0"/>
              <a:t> на поиск новых эффективных форм работы.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215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«Роль дошкольного учреждения и семьи в духовно – нравственном воспитании дошкольников».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семьи и дошкольного учреждения в воспитании духовной нравственности дошкольников».</dc:title>
  <dc:creator>Skopov</dc:creator>
  <cp:lastModifiedBy>Пользователь1</cp:lastModifiedBy>
  <cp:revision>19</cp:revision>
  <dcterms:created xsi:type="dcterms:W3CDTF">2017-04-02T10:57:38Z</dcterms:created>
  <dcterms:modified xsi:type="dcterms:W3CDTF">2022-11-16T03:44:53Z</dcterms:modified>
</cp:coreProperties>
</file>