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82" r:id="rId5"/>
    <p:sldId id="260" r:id="rId6"/>
    <p:sldId id="261" r:id="rId7"/>
    <p:sldId id="283" r:id="rId8"/>
    <p:sldId id="262" r:id="rId9"/>
    <p:sldId id="274" r:id="rId10"/>
    <p:sldId id="273" r:id="rId11"/>
    <p:sldId id="284" r:id="rId12"/>
    <p:sldId id="277" r:id="rId13"/>
    <p:sldId id="280" r:id="rId14"/>
    <p:sldId id="285" r:id="rId15"/>
    <p:sldId id="263" r:id="rId16"/>
    <p:sldId id="286" r:id="rId17"/>
    <p:sldId id="268" r:id="rId18"/>
    <p:sldId id="278" r:id="rId19"/>
    <p:sldId id="264" r:id="rId20"/>
    <p:sldId id="287" r:id="rId21"/>
    <p:sldId id="265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сфомировано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Психофизическая зрелость</c:v>
                </c:pt>
                <c:pt idx="1">
                  <c:v>мелкая моторика</c:v>
                </c:pt>
                <c:pt idx="2">
                  <c:v>фонематический слух</c:v>
                </c:pt>
                <c:pt idx="3">
                  <c:v>психическая деятельность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0</c:v>
                </c:pt>
                <c:pt idx="3">
                  <c:v>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Психофизическая зрелость</c:v>
                </c:pt>
                <c:pt idx="1">
                  <c:v>мелкая моторика</c:v>
                </c:pt>
                <c:pt idx="2">
                  <c:v>фонематический слух</c:v>
                </c:pt>
                <c:pt idx="3">
                  <c:v>психическая деятельность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33.4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43.4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стадии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Психофизическая зрелость</c:v>
                </c:pt>
                <c:pt idx="1">
                  <c:v>мелкая моторика</c:v>
                </c:pt>
                <c:pt idx="2">
                  <c:v>фонематический слух</c:v>
                </c:pt>
                <c:pt idx="3">
                  <c:v>психическая деятельность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26.6</c:v>
                </c:pt>
                <c:pt idx="1">
                  <c:v>23.4</c:v>
                </c:pt>
                <c:pt idx="2">
                  <c:v>83.4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61220992"/>
        <c:axId val="332727960"/>
      </c:barChart>
      <c:catAx>
        <c:axId val="36122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2727960"/>
        <c:crosses val="autoZero"/>
        <c:auto val="1"/>
        <c:lblAlgn val="ctr"/>
        <c:lblOffset val="100"/>
        <c:noMultiLvlLbl val="0"/>
      </c:catAx>
      <c:valAx>
        <c:axId val="332727960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36122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58447082744219"/>
          <c:y val="6.3086045994889484E-2"/>
          <c:w val="0.33750340525329764"/>
          <c:h val="0.274172036440395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сфомировано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Психофизическая зрелость</c:v>
                </c:pt>
                <c:pt idx="1">
                  <c:v>мелкая моторика</c:v>
                </c:pt>
                <c:pt idx="2">
                  <c:v>фонематический слух</c:v>
                </c:pt>
                <c:pt idx="3">
                  <c:v>психическая деятельность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51.5</c:v>
                </c:pt>
                <c:pt idx="1">
                  <c:v>85</c:v>
                </c:pt>
                <c:pt idx="2">
                  <c:v>27</c:v>
                </c:pt>
                <c:pt idx="3">
                  <c:v>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Психофизическая зрелость</c:v>
                </c:pt>
                <c:pt idx="1">
                  <c:v>мелкая моторика</c:v>
                </c:pt>
                <c:pt idx="2">
                  <c:v>фонематический слух</c:v>
                </c:pt>
                <c:pt idx="3">
                  <c:v>психическая деятельность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48.5</c:v>
                </c:pt>
                <c:pt idx="1">
                  <c:v>12</c:v>
                </c:pt>
                <c:pt idx="2">
                  <c:v>54.5</c:v>
                </c:pt>
                <c:pt idx="3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стадии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Психофизическая зрелость</c:v>
                </c:pt>
                <c:pt idx="1">
                  <c:v>мелкая моторика</c:v>
                </c:pt>
                <c:pt idx="2">
                  <c:v>фонематический слух</c:v>
                </c:pt>
                <c:pt idx="3">
                  <c:v>психическая деятельность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18.5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32724040"/>
        <c:axId val="332721296"/>
      </c:barChart>
      <c:catAx>
        <c:axId val="332724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2721296"/>
        <c:crosses val="autoZero"/>
        <c:auto val="1"/>
        <c:lblAlgn val="ctr"/>
        <c:lblOffset val="100"/>
        <c:noMultiLvlLbl val="0"/>
      </c:catAx>
      <c:valAx>
        <c:axId val="33272129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332724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1. Высокая шкала социального заказа </c:v>
                </c:pt>
                <c:pt idx="1">
                  <c:v>2. Высокая степень сформированности мотивационной готовности </c:v>
                </c:pt>
                <c:pt idx="2">
                  <c:v>3. Средняя степень сформированности мотивационной готовности </c:v>
                </c:pt>
                <c:pt idx="3">
                  <c:v>4. Низкая степень сформированности мотивационной готовности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3.9448204601698456E-2"/>
          <c:y val="5.0360025000502691E-2"/>
          <c:w val="0.92558523451375063"/>
          <c:h val="0.2750892057011243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206B5-CBBE-4BBA-9F9F-4DE9E29B9D7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223270-2248-4AD1-BC9F-9002211CD94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работы проходило по следующим направлениям:</a:t>
          </a:r>
          <a:endParaRPr lang="ru-RU" dirty="0"/>
        </a:p>
      </dgm:t>
    </dgm:pt>
    <dgm:pt modelId="{BADB28BF-CD2A-4CBC-804E-D81D50E91962}" type="parTrans" cxnId="{D7FB738C-65D6-47BA-B7FC-9F005DF75CD4}">
      <dgm:prSet/>
      <dgm:spPr/>
      <dgm:t>
        <a:bodyPr/>
        <a:lstStyle/>
        <a:p>
          <a:endParaRPr lang="ru-RU"/>
        </a:p>
      </dgm:t>
    </dgm:pt>
    <dgm:pt modelId="{A739E183-636B-4AA4-A082-00675089D3A4}" type="sibTrans" cxnId="{D7FB738C-65D6-47BA-B7FC-9F005DF75CD4}">
      <dgm:prSet/>
      <dgm:spPr/>
      <dgm:t>
        <a:bodyPr/>
        <a:lstStyle/>
        <a:p>
          <a:endParaRPr lang="ru-RU"/>
        </a:p>
      </dgm:t>
    </dgm:pt>
    <dgm:pt modelId="{B06F9173-B6EA-4280-993B-E105E56A5BF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Работа с детьми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8D2D62E-4B98-4320-950F-8F947E99509E}" type="parTrans" cxnId="{C9E3FCE3-8E22-4FA0-9C83-14F52BE616A0}">
      <dgm:prSet/>
      <dgm:spPr/>
      <dgm:t>
        <a:bodyPr/>
        <a:lstStyle/>
        <a:p>
          <a:endParaRPr lang="ru-RU"/>
        </a:p>
      </dgm:t>
    </dgm:pt>
    <dgm:pt modelId="{6992A926-A6AB-4057-BEE3-0CDBF5A8DC02}" type="sibTrans" cxnId="{C9E3FCE3-8E22-4FA0-9C83-14F52BE616A0}">
      <dgm:prSet/>
      <dgm:spPr/>
      <dgm:t>
        <a:bodyPr/>
        <a:lstStyle/>
        <a:p>
          <a:endParaRPr lang="ru-RU"/>
        </a:p>
      </dgm:t>
    </dgm:pt>
    <dgm:pt modelId="{5F1ED828-11FA-4042-98C0-85073753D3D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Работа с педагогами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7CF868A-C7C5-44C4-AA31-8B3EE7D82E7A}" type="parTrans" cxnId="{7529F484-03CB-486A-BE12-587E8862BE72}">
      <dgm:prSet/>
      <dgm:spPr/>
      <dgm:t>
        <a:bodyPr/>
        <a:lstStyle/>
        <a:p>
          <a:endParaRPr lang="ru-RU"/>
        </a:p>
      </dgm:t>
    </dgm:pt>
    <dgm:pt modelId="{07B98949-92F1-4461-9447-5227B685274E}" type="sibTrans" cxnId="{7529F484-03CB-486A-BE12-587E8862BE72}">
      <dgm:prSet/>
      <dgm:spPr/>
      <dgm:t>
        <a:bodyPr/>
        <a:lstStyle/>
        <a:p>
          <a:endParaRPr lang="ru-RU"/>
        </a:p>
      </dgm:t>
    </dgm:pt>
    <dgm:pt modelId="{B58C94E0-1D79-4A77-85EA-F7AF3988ACB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71890C3-4A10-412A-BCA8-3B1001A31F90}" type="parTrans" cxnId="{5E2AB68E-4662-414A-AA74-90F8A02F39CC}">
      <dgm:prSet/>
      <dgm:spPr/>
      <dgm:t>
        <a:bodyPr/>
        <a:lstStyle/>
        <a:p>
          <a:endParaRPr lang="ru-RU"/>
        </a:p>
      </dgm:t>
    </dgm:pt>
    <dgm:pt modelId="{B6892F27-9DB6-4B9B-A533-F02C1A7D84EA}" type="sibTrans" cxnId="{5E2AB68E-4662-414A-AA74-90F8A02F39CC}">
      <dgm:prSet/>
      <dgm:spPr/>
      <dgm:t>
        <a:bodyPr/>
        <a:lstStyle/>
        <a:p>
          <a:endParaRPr lang="ru-RU"/>
        </a:p>
      </dgm:t>
    </dgm:pt>
    <dgm:pt modelId="{66CC6278-D719-49BB-AF0A-8A1446D91B74}" type="pres">
      <dgm:prSet presAssocID="{5E9206B5-CBBE-4BBA-9F9F-4DE9E29B9D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391088-A616-4EBA-AA9B-31F316CF1C96}" type="pres">
      <dgm:prSet presAssocID="{B8223270-2248-4AD1-BC9F-9002211CD941}" presName="hierRoot1" presStyleCnt="0">
        <dgm:presLayoutVars>
          <dgm:hierBranch val="init"/>
        </dgm:presLayoutVars>
      </dgm:prSet>
      <dgm:spPr/>
    </dgm:pt>
    <dgm:pt modelId="{709B1494-04D0-45B7-A10C-39AE17B3D5BA}" type="pres">
      <dgm:prSet presAssocID="{B8223270-2248-4AD1-BC9F-9002211CD941}" presName="rootComposite1" presStyleCnt="0"/>
      <dgm:spPr/>
    </dgm:pt>
    <dgm:pt modelId="{ABFAF9E1-EB40-44CB-BC49-A04F55B31519}" type="pres">
      <dgm:prSet presAssocID="{B8223270-2248-4AD1-BC9F-9002211CD941}" presName="rootText1" presStyleLbl="node0" presStyleIdx="0" presStyleCnt="1" custScaleX="218202" custScaleY="158765" custLinFactNeighborX="0" custLinFactNeighborY="-53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5BE895-B805-4572-9B16-20EA9F515B78}" type="pres">
      <dgm:prSet presAssocID="{B8223270-2248-4AD1-BC9F-9002211CD94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FFDB117-908B-451B-A5CA-D554E8DF6787}" type="pres">
      <dgm:prSet presAssocID="{B8223270-2248-4AD1-BC9F-9002211CD941}" presName="hierChild2" presStyleCnt="0"/>
      <dgm:spPr/>
    </dgm:pt>
    <dgm:pt modelId="{C3132BC5-6A23-44A4-9E1E-5DE77C92EA08}" type="pres">
      <dgm:prSet presAssocID="{58D2D62E-4B98-4320-950F-8F947E99509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1B2AFE5-6007-44C0-B33A-5734ADAE5748}" type="pres">
      <dgm:prSet presAssocID="{B06F9173-B6EA-4280-993B-E105E56A5BFE}" presName="hierRoot2" presStyleCnt="0">
        <dgm:presLayoutVars>
          <dgm:hierBranch val="init"/>
        </dgm:presLayoutVars>
      </dgm:prSet>
      <dgm:spPr/>
    </dgm:pt>
    <dgm:pt modelId="{498AF8C3-B623-4CC6-9DE1-DE1E0ADF9F69}" type="pres">
      <dgm:prSet presAssocID="{B06F9173-B6EA-4280-993B-E105E56A5BFE}" presName="rootComposite" presStyleCnt="0"/>
      <dgm:spPr/>
    </dgm:pt>
    <dgm:pt modelId="{00FB6954-291A-4D73-8359-A32F43E9EE7F}" type="pres">
      <dgm:prSet presAssocID="{B06F9173-B6EA-4280-993B-E105E56A5BF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629E41-4252-46A9-B2E0-966A137DA9F7}" type="pres">
      <dgm:prSet presAssocID="{B06F9173-B6EA-4280-993B-E105E56A5BFE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BC9993-3039-4F90-8C83-A5C138219DD2}" type="pres">
      <dgm:prSet presAssocID="{B06F9173-B6EA-4280-993B-E105E56A5BFE}" presName="hierChild4" presStyleCnt="0"/>
      <dgm:spPr/>
    </dgm:pt>
    <dgm:pt modelId="{CC4AE16E-AB6D-4B32-8A83-6894C555F0E8}" type="pres">
      <dgm:prSet presAssocID="{B06F9173-B6EA-4280-993B-E105E56A5BFE}" presName="hierChild5" presStyleCnt="0"/>
      <dgm:spPr/>
    </dgm:pt>
    <dgm:pt modelId="{C31237E0-ECAA-4F4F-9C7F-F343FCB71626}" type="pres">
      <dgm:prSet presAssocID="{77CF868A-C7C5-44C4-AA31-8B3EE7D82E7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D43BE16-996A-47E2-8603-06EAE34AED87}" type="pres">
      <dgm:prSet presAssocID="{5F1ED828-11FA-4042-98C0-85073753D3DB}" presName="hierRoot2" presStyleCnt="0">
        <dgm:presLayoutVars>
          <dgm:hierBranch val="init"/>
        </dgm:presLayoutVars>
      </dgm:prSet>
      <dgm:spPr/>
    </dgm:pt>
    <dgm:pt modelId="{3DEAD232-FBC0-48A1-B678-0F17655D61BD}" type="pres">
      <dgm:prSet presAssocID="{5F1ED828-11FA-4042-98C0-85073753D3DB}" presName="rootComposite" presStyleCnt="0"/>
      <dgm:spPr/>
    </dgm:pt>
    <dgm:pt modelId="{A5855C67-A6C8-49E9-AD88-1E68EF8B34FD}" type="pres">
      <dgm:prSet presAssocID="{5F1ED828-11FA-4042-98C0-85073753D3D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B1E05A-A4E5-4469-982D-EACFD48DB236}" type="pres">
      <dgm:prSet presAssocID="{5F1ED828-11FA-4042-98C0-85073753D3DB}" presName="rootConnector" presStyleLbl="node2" presStyleIdx="1" presStyleCnt="3"/>
      <dgm:spPr/>
      <dgm:t>
        <a:bodyPr/>
        <a:lstStyle/>
        <a:p>
          <a:endParaRPr lang="ru-RU"/>
        </a:p>
      </dgm:t>
    </dgm:pt>
    <dgm:pt modelId="{59A936F5-BA1B-45D1-91E1-A199CA9DD31F}" type="pres">
      <dgm:prSet presAssocID="{5F1ED828-11FA-4042-98C0-85073753D3DB}" presName="hierChild4" presStyleCnt="0"/>
      <dgm:spPr/>
    </dgm:pt>
    <dgm:pt modelId="{8AA7DDAE-5391-497B-AB52-C15E11AD980E}" type="pres">
      <dgm:prSet presAssocID="{5F1ED828-11FA-4042-98C0-85073753D3DB}" presName="hierChild5" presStyleCnt="0"/>
      <dgm:spPr/>
    </dgm:pt>
    <dgm:pt modelId="{421146D2-F493-4DB1-98DC-763A8D9A2FF0}" type="pres">
      <dgm:prSet presAssocID="{171890C3-4A10-412A-BCA8-3B1001A31F9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655E473-D7C3-4AA2-A98C-417424C73B24}" type="pres">
      <dgm:prSet presAssocID="{B58C94E0-1D79-4A77-85EA-F7AF3988ACB8}" presName="hierRoot2" presStyleCnt="0">
        <dgm:presLayoutVars>
          <dgm:hierBranch val="init"/>
        </dgm:presLayoutVars>
      </dgm:prSet>
      <dgm:spPr/>
    </dgm:pt>
    <dgm:pt modelId="{145B7C8B-8CDB-492F-BEC0-C66229B05769}" type="pres">
      <dgm:prSet presAssocID="{B58C94E0-1D79-4A77-85EA-F7AF3988ACB8}" presName="rootComposite" presStyleCnt="0"/>
      <dgm:spPr/>
    </dgm:pt>
    <dgm:pt modelId="{E5C5D15D-DB4C-4147-BDAD-5163C5A6FE3D}" type="pres">
      <dgm:prSet presAssocID="{B58C94E0-1D79-4A77-85EA-F7AF3988ACB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CAFE03-47DF-4871-9229-61DCBDE48A80}" type="pres">
      <dgm:prSet presAssocID="{B58C94E0-1D79-4A77-85EA-F7AF3988ACB8}" presName="rootConnector" presStyleLbl="node2" presStyleIdx="2" presStyleCnt="3"/>
      <dgm:spPr/>
      <dgm:t>
        <a:bodyPr/>
        <a:lstStyle/>
        <a:p>
          <a:endParaRPr lang="ru-RU"/>
        </a:p>
      </dgm:t>
    </dgm:pt>
    <dgm:pt modelId="{E09B2A39-1850-4323-B1FF-F63B3CF2F973}" type="pres">
      <dgm:prSet presAssocID="{B58C94E0-1D79-4A77-85EA-F7AF3988ACB8}" presName="hierChild4" presStyleCnt="0"/>
      <dgm:spPr/>
    </dgm:pt>
    <dgm:pt modelId="{5FE7E875-42CC-4544-B59F-080DD1AB1025}" type="pres">
      <dgm:prSet presAssocID="{B58C94E0-1D79-4A77-85EA-F7AF3988ACB8}" presName="hierChild5" presStyleCnt="0"/>
      <dgm:spPr/>
    </dgm:pt>
    <dgm:pt modelId="{84444BCF-FB80-400E-9137-3C7D56CC90AF}" type="pres">
      <dgm:prSet presAssocID="{B8223270-2248-4AD1-BC9F-9002211CD941}" presName="hierChild3" presStyleCnt="0"/>
      <dgm:spPr/>
    </dgm:pt>
  </dgm:ptLst>
  <dgm:cxnLst>
    <dgm:cxn modelId="{2DDED042-FEB9-4515-8DC5-F68E863BC327}" type="presOf" srcId="{77CF868A-C7C5-44C4-AA31-8B3EE7D82E7A}" destId="{C31237E0-ECAA-4F4F-9C7F-F343FCB71626}" srcOrd="0" destOrd="0" presId="urn:microsoft.com/office/officeart/2005/8/layout/orgChart1"/>
    <dgm:cxn modelId="{5962AA62-B2B1-4475-B9B2-EFA8BF8F3035}" type="presOf" srcId="{5F1ED828-11FA-4042-98C0-85073753D3DB}" destId="{A5855C67-A6C8-49E9-AD88-1E68EF8B34FD}" srcOrd="0" destOrd="0" presId="urn:microsoft.com/office/officeart/2005/8/layout/orgChart1"/>
    <dgm:cxn modelId="{7E16D942-53E5-4392-8850-BE0F555B593D}" type="presOf" srcId="{58D2D62E-4B98-4320-950F-8F947E99509E}" destId="{C3132BC5-6A23-44A4-9E1E-5DE77C92EA08}" srcOrd="0" destOrd="0" presId="urn:microsoft.com/office/officeart/2005/8/layout/orgChart1"/>
    <dgm:cxn modelId="{8A3C9271-F567-4E46-9CC5-D91C78A1CCA8}" type="presOf" srcId="{B58C94E0-1D79-4A77-85EA-F7AF3988ACB8}" destId="{E5C5D15D-DB4C-4147-BDAD-5163C5A6FE3D}" srcOrd="0" destOrd="0" presId="urn:microsoft.com/office/officeart/2005/8/layout/orgChart1"/>
    <dgm:cxn modelId="{091B1A50-9BB5-42B0-B9B5-E27AE87BEBED}" type="presOf" srcId="{171890C3-4A10-412A-BCA8-3B1001A31F90}" destId="{421146D2-F493-4DB1-98DC-763A8D9A2FF0}" srcOrd="0" destOrd="0" presId="urn:microsoft.com/office/officeart/2005/8/layout/orgChart1"/>
    <dgm:cxn modelId="{DEA27019-A11A-4109-A05A-FEBBB4EB7C0F}" type="presOf" srcId="{B06F9173-B6EA-4280-993B-E105E56A5BFE}" destId="{FA629E41-4252-46A9-B2E0-966A137DA9F7}" srcOrd="1" destOrd="0" presId="urn:microsoft.com/office/officeart/2005/8/layout/orgChart1"/>
    <dgm:cxn modelId="{A3ACCE58-3603-4802-8710-8DA7F90ECD5E}" type="presOf" srcId="{5F1ED828-11FA-4042-98C0-85073753D3DB}" destId="{1AB1E05A-A4E5-4469-982D-EACFD48DB236}" srcOrd="1" destOrd="0" presId="urn:microsoft.com/office/officeart/2005/8/layout/orgChart1"/>
    <dgm:cxn modelId="{00DB7823-F9F5-405E-A6D2-FE537AE50BCA}" type="presOf" srcId="{5E9206B5-CBBE-4BBA-9F9F-4DE9E29B9D71}" destId="{66CC6278-D719-49BB-AF0A-8A1446D91B74}" srcOrd="0" destOrd="0" presId="urn:microsoft.com/office/officeart/2005/8/layout/orgChart1"/>
    <dgm:cxn modelId="{96E3D3B2-CBD9-4EFF-A931-E506664FC3D4}" type="presOf" srcId="{B06F9173-B6EA-4280-993B-E105E56A5BFE}" destId="{00FB6954-291A-4D73-8359-A32F43E9EE7F}" srcOrd="0" destOrd="0" presId="urn:microsoft.com/office/officeart/2005/8/layout/orgChart1"/>
    <dgm:cxn modelId="{E9AEBA06-DC10-4BD3-9D69-4C831E7C6EC2}" type="presOf" srcId="{B58C94E0-1D79-4A77-85EA-F7AF3988ACB8}" destId="{AACAFE03-47DF-4871-9229-61DCBDE48A80}" srcOrd="1" destOrd="0" presId="urn:microsoft.com/office/officeart/2005/8/layout/orgChart1"/>
    <dgm:cxn modelId="{C9E3FCE3-8E22-4FA0-9C83-14F52BE616A0}" srcId="{B8223270-2248-4AD1-BC9F-9002211CD941}" destId="{B06F9173-B6EA-4280-993B-E105E56A5BFE}" srcOrd="0" destOrd="0" parTransId="{58D2D62E-4B98-4320-950F-8F947E99509E}" sibTransId="{6992A926-A6AB-4057-BEE3-0CDBF5A8DC02}"/>
    <dgm:cxn modelId="{3B70EBAA-CBF5-4F36-8037-B478162FFE49}" type="presOf" srcId="{B8223270-2248-4AD1-BC9F-9002211CD941}" destId="{ABFAF9E1-EB40-44CB-BC49-A04F55B31519}" srcOrd="0" destOrd="0" presId="urn:microsoft.com/office/officeart/2005/8/layout/orgChart1"/>
    <dgm:cxn modelId="{5E2AB68E-4662-414A-AA74-90F8A02F39CC}" srcId="{B8223270-2248-4AD1-BC9F-9002211CD941}" destId="{B58C94E0-1D79-4A77-85EA-F7AF3988ACB8}" srcOrd="2" destOrd="0" parTransId="{171890C3-4A10-412A-BCA8-3B1001A31F90}" sibTransId="{B6892F27-9DB6-4B9B-A533-F02C1A7D84EA}"/>
    <dgm:cxn modelId="{E1292EAB-4C43-4611-9EA3-C09F3D53EAA6}" type="presOf" srcId="{B8223270-2248-4AD1-BC9F-9002211CD941}" destId="{D85BE895-B805-4572-9B16-20EA9F515B78}" srcOrd="1" destOrd="0" presId="urn:microsoft.com/office/officeart/2005/8/layout/orgChart1"/>
    <dgm:cxn modelId="{D7FB738C-65D6-47BA-B7FC-9F005DF75CD4}" srcId="{5E9206B5-CBBE-4BBA-9F9F-4DE9E29B9D71}" destId="{B8223270-2248-4AD1-BC9F-9002211CD941}" srcOrd="0" destOrd="0" parTransId="{BADB28BF-CD2A-4CBC-804E-D81D50E91962}" sibTransId="{A739E183-636B-4AA4-A082-00675089D3A4}"/>
    <dgm:cxn modelId="{7529F484-03CB-486A-BE12-587E8862BE72}" srcId="{B8223270-2248-4AD1-BC9F-9002211CD941}" destId="{5F1ED828-11FA-4042-98C0-85073753D3DB}" srcOrd="1" destOrd="0" parTransId="{77CF868A-C7C5-44C4-AA31-8B3EE7D82E7A}" sibTransId="{07B98949-92F1-4461-9447-5227B685274E}"/>
    <dgm:cxn modelId="{AD2FBFB7-D9E4-456B-A75E-2B6CA209A6E9}" type="presParOf" srcId="{66CC6278-D719-49BB-AF0A-8A1446D91B74}" destId="{23391088-A616-4EBA-AA9B-31F316CF1C96}" srcOrd="0" destOrd="0" presId="urn:microsoft.com/office/officeart/2005/8/layout/orgChart1"/>
    <dgm:cxn modelId="{24845A7D-D645-4940-B2BA-A4C5BC38F8BE}" type="presParOf" srcId="{23391088-A616-4EBA-AA9B-31F316CF1C96}" destId="{709B1494-04D0-45B7-A10C-39AE17B3D5BA}" srcOrd="0" destOrd="0" presId="urn:microsoft.com/office/officeart/2005/8/layout/orgChart1"/>
    <dgm:cxn modelId="{550DD363-E360-49E2-A12D-2AB3AA17BDF1}" type="presParOf" srcId="{709B1494-04D0-45B7-A10C-39AE17B3D5BA}" destId="{ABFAF9E1-EB40-44CB-BC49-A04F55B31519}" srcOrd="0" destOrd="0" presId="urn:microsoft.com/office/officeart/2005/8/layout/orgChart1"/>
    <dgm:cxn modelId="{AFDF8B75-26AC-46EB-B04F-C0C1A3DE7570}" type="presParOf" srcId="{709B1494-04D0-45B7-A10C-39AE17B3D5BA}" destId="{D85BE895-B805-4572-9B16-20EA9F515B78}" srcOrd="1" destOrd="0" presId="urn:microsoft.com/office/officeart/2005/8/layout/orgChart1"/>
    <dgm:cxn modelId="{C0A7A850-A4A9-42A0-B78C-176EADE5BA7E}" type="presParOf" srcId="{23391088-A616-4EBA-AA9B-31F316CF1C96}" destId="{6FFDB117-908B-451B-A5CA-D554E8DF6787}" srcOrd="1" destOrd="0" presId="urn:microsoft.com/office/officeart/2005/8/layout/orgChart1"/>
    <dgm:cxn modelId="{5A3ABDCC-A00C-42EF-B565-0D3A2C7C393E}" type="presParOf" srcId="{6FFDB117-908B-451B-A5CA-D554E8DF6787}" destId="{C3132BC5-6A23-44A4-9E1E-5DE77C92EA08}" srcOrd="0" destOrd="0" presId="urn:microsoft.com/office/officeart/2005/8/layout/orgChart1"/>
    <dgm:cxn modelId="{C49D2ACD-F811-405E-8FBF-956E173D28C4}" type="presParOf" srcId="{6FFDB117-908B-451B-A5CA-D554E8DF6787}" destId="{B1B2AFE5-6007-44C0-B33A-5734ADAE5748}" srcOrd="1" destOrd="0" presId="urn:microsoft.com/office/officeart/2005/8/layout/orgChart1"/>
    <dgm:cxn modelId="{5304DBFB-C6CA-487B-8236-4D59B6CBF009}" type="presParOf" srcId="{B1B2AFE5-6007-44C0-B33A-5734ADAE5748}" destId="{498AF8C3-B623-4CC6-9DE1-DE1E0ADF9F69}" srcOrd="0" destOrd="0" presId="urn:microsoft.com/office/officeart/2005/8/layout/orgChart1"/>
    <dgm:cxn modelId="{5A248C99-9D2A-451C-BB06-FED9BBB0182E}" type="presParOf" srcId="{498AF8C3-B623-4CC6-9DE1-DE1E0ADF9F69}" destId="{00FB6954-291A-4D73-8359-A32F43E9EE7F}" srcOrd="0" destOrd="0" presId="urn:microsoft.com/office/officeart/2005/8/layout/orgChart1"/>
    <dgm:cxn modelId="{AEEEF1DA-BACA-4044-8B7F-21FE1D864A89}" type="presParOf" srcId="{498AF8C3-B623-4CC6-9DE1-DE1E0ADF9F69}" destId="{FA629E41-4252-46A9-B2E0-966A137DA9F7}" srcOrd="1" destOrd="0" presId="urn:microsoft.com/office/officeart/2005/8/layout/orgChart1"/>
    <dgm:cxn modelId="{BC216836-5ABC-4CFC-B9E5-56B9054FC3AE}" type="presParOf" srcId="{B1B2AFE5-6007-44C0-B33A-5734ADAE5748}" destId="{8CBC9993-3039-4F90-8C83-A5C138219DD2}" srcOrd="1" destOrd="0" presId="urn:microsoft.com/office/officeart/2005/8/layout/orgChart1"/>
    <dgm:cxn modelId="{B1F76A8A-FF68-464B-A6D9-23120778FF33}" type="presParOf" srcId="{B1B2AFE5-6007-44C0-B33A-5734ADAE5748}" destId="{CC4AE16E-AB6D-4B32-8A83-6894C555F0E8}" srcOrd="2" destOrd="0" presId="urn:microsoft.com/office/officeart/2005/8/layout/orgChart1"/>
    <dgm:cxn modelId="{3E5BB8D2-6827-4770-BB1D-AF58254781D2}" type="presParOf" srcId="{6FFDB117-908B-451B-A5CA-D554E8DF6787}" destId="{C31237E0-ECAA-4F4F-9C7F-F343FCB71626}" srcOrd="2" destOrd="0" presId="urn:microsoft.com/office/officeart/2005/8/layout/orgChart1"/>
    <dgm:cxn modelId="{7EB1C018-5E8A-49BA-8B12-BAB481840211}" type="presParOf" srcId="{6FFDB117-908B-451B-A5CA-D554E8DF6787}" destId="{FD43BE16-996A-47E2-8603-06EAE34AED87}" srcOrd="3" destOrd="0" presId="urn:microsoft.com/office/officeart/2005/8/layout/orgChart1"/>
    <dgm:cxn modelId="{5FA966D8-C373-41C9-A03F-5B4F8F632C1C}" type="presParOf" srcId="{FD43BE16-996A-47E2-8603-06EAE34AED87}" destId="{3DEAD232-FBC0-48A1-B678-0F17655D61BD}" srcOrd="0" destOrd="0" presId="urn:microsoft.com/office/officeart/2005/8/layout/orgChart1"/>
    <dgm:cxn modelId="{AC642E12-061F-4422-B9C7-010CB08E059C}" type="presParOf" srcId="{3DEAD232-FBC0-48A1-B678-0F17655D61BD}" destId="{A5855C67-A6C8-49E9-AD88-1E68EF8B34FD}" srcOrd="0" destOrd="0" presId="urn:microsoft.com/office/officeart/2005/8/layout/orgChart1"/>
    <dgm:cxn modelId="{BD2E7A50-2E2E-4406-9B70-4E998DC9D7CC}" type="presParOf" srcId="{3DEAD232-FBC0-48A1-B678-0F17655D61BD}" destId="{1AB1E05A-A4E5-4469-982D-EACFD48DB236}" srcOrd="1" destOrd="0" presId="urn:microsoft.com/office/officeart/2005/8/layout/orgChart1"/>
    <dgm:cxn modelId="{418FB5A6-9D92-4E90-8FC4-4EA763C87E56}" type="presParOf" srcId="{FD43BE16-996A-47E2-8603-06EAE34AED87}" destId="{59A936F5-BA1B-45D1-91E1-A199CA9DD31F}" srcOrd="1" destOrd="0" presId="urn:microsoft.com/office/officeart/2005/8/layout/orgChart1"/>
    <dgm:cxn modelId="{2762D2F3-3FE1-48A6-AEAB-3D8312989FD2}" type="presParOf" srcId="{FD43BE16-996A-47E2-8603-06EAE34AED87}" destId="{8AA7DDAE-5391-497B-AB52-C15E11AD980E}" srcOrd="2" destOrd="0" presId="urn:microsoft.com/office/officeart/2005/8/layout/orgChart1"/>
    <dgm:cxn modelId="{BED69AF7-5F67-4779-82A3-9D7957C7A8AA}" type="presParOf" srcId="{6FFDB117-908B-451B-A5CA-D554E8DF6787}" destId="{421146D2-F493-4DB1-98DC-763A8D9A2FF0}" srcOrd="4" destOrd="0" presId="urn:microsoft.com/office/officeart/2005/8/layout/orgChart1"/>
    <dgm:cxn modelId="{AA645BD4-8545-4112-8EEE-5F7BEAC21000}" type="presParOf" srcId="{6FFDB117-908B-451B-A5CA-D554E8DF6787}" destId="{3655E473-D7C3-4AA2-A98C-417424C73B24}" srcOrd="5" destOrd="0" presId="urn:microsoft.com/office/officeart/2005/8/layout/orgChart1"/>
    <dgm:cxn modelId="{D8316F2D-910F-4375-B0F4-0C9C4D68FA7F}" type="presParOf" srcId="{3655E473-D7C3-4AA2-A98C-417424C73B24}" destId="{145B7C8B-8CDB-492F-BEC0-C66229B05769}" srcOrd="0" destOrd="0" presId="urn:microsoft.com/office/officeart/2005/8/layout/orgChart1"/>
    <dgm:cxn modelId="{3477F48F-E883-4DC6-AE74-13BEEF9DE695}" type="presParOf" srcId="{145B7C8B-8CDB-492F-BEC0-C66229B05769}" destId="{E5C5D15D-DB4C-4147-BDAD-5163C5A6FE3D}" srcOrd="0" destOrd="0" presId="urn:microsoft.com/office/officeart/2005/8/layout/orgChart1"/>
    <dgm:cxn modelId="{44D6FDD2-B254-450B-B6B0-A4359B4C8264}" type="presParOf" srcId="{145B7C8B-8CDB-492F-BEC0-C66229B05769}" destId="{AACAFE03-47DF-4871-9229-61DCBDE48A80}" srcOrd="1" destOrd="0" presId="urn:microsoft.com/office/officeart/2005/8/layout/orgChart1"/>
    <dgm:cxn modelId="{FE15767E-4554-4F9F-AB0D-D9799B2CA626}" type="presParOf" srcId="{3655E473-D7C3-4AA2-A98C-417424C73B24}" destId="{E09B2A39-1850-4323-B1FF-F63B3CF2F973}" srcOrd="1" destOrd="0" presId="urn:microsoft.com/office/officeart/2005/8/layout/orgChart1"/>
    <dgm:cxn modelId="{72BC0E13-37D0-4AEC-B8D0-B10050E94EC7}" type="presParOf" srcId="{3655E473-D7C3-4AA2-A98C-417424C73B24}" destId="{5FE7E875-42CC-4544-B59F-080DD1AB1025}" srcOrd="2" destOrd="0" presId="urn:microsoft.com/office/officeart/2005/8/layout/orgChart1"/>
    <dgm:cxn modelId="{9AFD4D5B-2E89-44BE-997B-032D41091F8F}" type="presParOf" srcId="{23391088-A616-4EBA-AA9B-31F316CF1C96}" destId="{84444BCF-FB80-400E-9137-3C7D56CC90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146D2-F493-4DB1-98DC-763A8D9A2FF0}">
      <dsp:nvSpPr>
        <dsp:cNvPr id="0" name=""/>
        <dsp:cNvSpPr/>
      </dsp:nvSpPr>
      <dsp:spPr>
        <a:xfrm>
          <a:off x="4143404" y="2423278"/>
          <a:ext cx="2931488" cy="115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326"/>
              </a:lnTo>
              <a:lnTo>
                <a:pt x="2931488" y="897326"/>
              </a:lnTo>
              <a:lnTo>
                <a:pt x="2931488" y="1151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237E0-ECAA-4F4F-9C7F-F343FCB71626}">
      <dsp:nvSpPr>
        <dsp:cNvPr id="0" name=""/>
        <dsp:cNvSpPr/>
      </dsp:nvSpPr>
      <dsp:spPr>
        <a:xfrm>
          <a:off x="4097684" y="2423278"/>
          <a:ext cx="91440" cy="11517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51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32BC5-6A23-44A4-9E1E-5DE77C92EA08}">
      <dsp:nvSpPr>
        <dsp:cNvPr id="0" name=""/>
        <dsp:cNvSpPr/>
      </dsp:nvSpPr>
      <dsp:spPr>
        <a:xfrm>
          <a:off x="1211915" y="2423278"/>
          <a:ext cx="2931488" cy="1151711"/>
        </a:xfrm>
        <a:custGeom>
          <a:avLst/>
          <a:gdLst/>
          <a:ahLst/>
          <a:cxnLst/>
          <a:rect l="0" t="0" r="0" b="0"/>
          <a:pathLst>
            <a:path>
              <a:moveTo>
                <a:pt x="2931488" y="0"/>
              </a:moveTo>
              <a:lnTo>
                <a:pt x="2931488" y="897326"/>
              </a:lnTo>
              <a:lnTo>
                <a:pt x="0" y="897326"/>
              </a:lnTo>
              <a:lnTo>
                <a:pt x="0" y="1151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AF9E1-EB40-44CB-BC49-A04F55B31519}">
      <dsp:nvSpPr>
        <dsp:cNvPr id="0" name=""/>
        <dsp:cNvSpPr/>
      </dsp:nvSpPr>
      <dsp:spPr>
        <a:xfrm>
          <a:off x="1500194" y="500064"/>
          <a:ext cx="5286418" cy="1923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работы проходило по следующим направлениям:</a:t>
          </a:r>
          <a:endParaRPr lang="ru-RU" sz="3400" kern="1200" dirty="0"/>
        </a:p>
      </dsp:txBody>
      <dsp:txXfrm>
        <a:off x="1500194" y="500064"/>
        <a:ext cx="5286418" cy="1923214"/>
      </dsp:txXfrm>
    </dsp:sp>
    <dsp:sp modelId="{00FB6954-291A-4D73-8359-A32F43E9EE7F}">
      <dsp:nvSpPr>
        <dsp:cNvPr id="0" name=""/>
        <dsp:cNvSpPr/>
      </dsp:nvSpPr>
      <dsp:spPr>
        <a:xfrm>
          <a:off x="556" y="3574989"/>
          <a:ext cx="2422717" cy="1211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itchFamily="18" charset="0"/>
              <a:cs typeface="Times New Roman" pitchFamily="18" charset="0"/>
            </a:rPr>
            <a:t>Работа с детьми</a:t>
          </a:r>
          <a:endParaRPr lang="ru-RU" sz="3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6" y="3574989"/>
        <a:ext cx="2422717" cy="1211358"/>
      </dsp:txXfrm>
    </dsp:sp>
    <dsp:sp modelId="{A5855C67-A6C8-49E9-AD88-1E68EF8B34FD}">
      <dsp:nvSpPr>
        <dsp:cNvPr id="0" name=""/>
        <dsp:cNvSpPr/>
      </dsp:nvSpPr>
      <dsp:spPr>
        <a:xfrm>
          <a:off x="2932045" y="3574989"/>
          <a:ext cx="2422717" cy="1211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itchFamily="18" charset="0"/>
              <a:cs typeface="Times New Roman" pitchFamily="18" charset="0"/>
            </a:rPr>
            <a:t>Работа с педагогами</a:t>
          </a:r>
          <a:endParaRPr lang="ru-RU" sz="3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2045" y="3574989"/>
        <a:ext cx="2422717" cy="1211358"/>
      </dsp:txXfrm>
    </dsp:sp>
    <dsp:sp modelId="{E5C5D15D-DB4C-4147-BDAD-5163C5A6FE3D}">
      <dsp:nvSpPr>
        <dsp:cNvPr id="0" name=""/>
        <dsp:cNvSpPr/>
      </dsp:nvSpPr>
      <dsp:spPr>
        <a:xfrm>
          <a:off x="5863533" y="3574989"/>
          <a:ext cx="2422717" cy="1211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endParaRPr lang="ru-RU" sz="3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3533" y="3574989"/>
        <a:ext cx="2422717" cy="1211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47E1-40F3-4C85-ACEE-3C4143059ED2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2A2F8-EFF7-4A8C-98E6-BE2F4F121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5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2A2F8-EFF7-4A8C-98E6-BE2F4F12128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2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558608" cy="4536504"/>
          </a:xfrm>
        </p:spPr>
        <p:txBody>
          <a:bodyPr>
            <a:normAutofit/>
          </a:bodyPr>
          <a:lstStyle/>
          <a:p>
            <a:pPr algn="ctr"/>
            <a:r>
              <a:rPr lang="ru-RU" sz="2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003322"/>
            <a:ext cx="7270576" cy="1371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педагог – психолог</a:t>
            </a: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Алексеева Е.А.</a:t>
            </a:r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Отчет педагога-психолога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</a:t>
            </a: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2021-2022 </a:t>
            </a: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umb_Z109_vie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21088"/>
            <a:ext cx="3711873" cy="20879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межличностных отношений дошкольников «Два дома»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Агаева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3686172" cy="5257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Интерпретация результатов этого теста достаточно проста: выявлении симпатии и антипатии ребенка прямо связаны с размещением сверстников красном (красивом) и черном (страшном) домиках.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16832"/>
            <a:ext cx="3328369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Групповая и индивидуальная коррекционно-развивающая работа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3" y="1258588"/>
            <a:ext cx="3995936" cy="234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68" y="1260140"/>
            <a:ext cx="3528392" cy="2240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98" y="3789040"/>
            <a:ext cx="5143500" cy="2816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33546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 проект " По тропинкам сказок Ганса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Христиана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Андерсена"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888432" cy="20887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631332" cy="2088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4" y="3309700"/>
            <a:ext cx="3003427" cy="2715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92621"/>
            <a:ext cx="3329082" cy="270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2704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степени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психосоциальной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зрелости с использованием нетрадиционной методики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«Метафорические ассоциативные карты»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2018-05-20_112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209800"/>
            <a:ext cx="2119114" cy="1648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3" y="1509065"/>
            <a:ext cx="3275856" cy="2830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8988"/>
            <a:ext cx="3569518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53136"/>
            <a:ext cx="3997702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по самообразованию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«Актуализация личностного становления воспитанников детского сада через метод психологической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6" y="1490827"/>
            <a:ext cx="3769133" cy="2213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384376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6" y="3998894"/>
            <a:ext cx="3825098" cy="2527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педагогами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/>
          <a:lstStyle/>
          <a:p>
            <a:pPr marL="457200" indent="-4572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по изучению социально-психологического климата в коллективе.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Тренинговые занятия на снятие тревожности (по запросам).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Семинар: Эффективные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формы взаимодействия с родителями. Техника «Я –сообщение»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Тренинговые занятия направленные на улучшения взаимоотношений в коллективе (по запросам).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тренинг « Оценка уровня коммуникабельности педагога с родителями".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Консультирование по интересующим вопросам, возникающим проблемам.</a:t>
            </a:r>
          </a:p>
          <a:p>
            <a:pPr marL="457200" indent="-457200" algn="just">
              <a:buFont typeface="+mj-lt"/>
              <a:buAutoNum type="arabi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img01.rl0.ru/8c33b0ca78d5026abe7064b9df745313/c1061x800/zvezdy-obrazovaniya.ru/konkurs/04b9de87fe2e929f2ebcfe2fdd9ee7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6632"/>
            <a:ext cx="2376264" cy="1561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педагогами</a:t>
            </a:r>
            <a:endParaRPr lang="ru-RU" dirty="0"/>
          </a:p>
        </p:txBody>
      </p:sp>
      <p:pic>
        <p:nvPicPr>
          <p:cNvPr id="7174" name="Picture 6" descr="https://cs.pikabu.ru/post_img/2014/01/11/7/1389437197_4533123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440160" cy="144016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8" y="1538091"/>
            <a:ext cx="4572000" cy="2581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06249"/>
            <a:ext cx="2581275" cy="457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6" y="4210075"/>
            <a:ext cx="45720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352928" cy="4873752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Психологические рекомендации «Влияние родительских установок на развитие детей».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Родительские собрания: «Следующая остановка школа!», «Психологическое сопровождение – а зачем?»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Психологическая информация «Темперамент – основа поведения ребенка».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Консультирование по интересующим вопросам, возникающим проблемам.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mg01.rl0.ru/a00946b2054a878e68ed6658dfd5a181/c5906x3937/mzayat.com/2018/meeting-clipart-trust/meeting-clipart-trus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14290"/>
            <a:ext cx="2081720" cy="1387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собрание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4644008" cy="2283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29" y="3789040"/>
            <a:ext cx="673224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9989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3998" cy="29809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конкурсах на разных уровнях (муниципальный, региональный,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областной)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памяток для родителей по ПДД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Размещение сменной информации на стенде «Психологическое сопровождение»</a:t>
            </a:r>
          </a:p>
          <a:p>
            <a:r>
              <a:rPr lang="ru-RU" dirty="0"/>
              <a:t>о Всероссийской научно-практической конференции с международным участием «Современное</a:t>
            </a:r>
          </a:p>
          <a:p>
            <a:r>
              <a:rPr lang="ru-RU" dirty="0"/>
              <a:t>начальное и дошкольное образование: актуальное развитие, взгляд в будущее»</a:t>
            </a:r>
            <a:endParaRPr lang="ru-RU" dirty="0"/>
          </a:p>
        </p:txBody>
      </p:sp>
      <p:pic>
        <p:nvPicPr>
          <p:cNvPr id="4" name="Рисунок 3" descr="2020-05-09_153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221088"/>
            <a:ext cx="1752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благоприятных социально-психологических условий для успешного воспитания, обучения и психологического развития ребенка.</a:t>
            </a:r>
          </a:p>
          <a:p>
            <a:endParaRPr lang="ru-RU" dirty="0"/>
          </a:p>
        </p:txBody>
      </p:sp>
      <p:pic>
        <p:nvPicPr>
          <p:cNvPr id="6" name="Рисунок 5" descr="2018-05-20_112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933056"/>
            <a:ext cx="8531424" cy="2458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98" y="116632"/>
            <a:ext cx="2592288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0365"/>
            <a:ext cx="3528392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3" y="4077072"/>
            <a:ext cx="3438128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96" y="2673863"/>
            <a:ext cx="3024336" cy="1798306"/>
          </a:xfrm>
          <a:prstGeom prst="rect">
            <a:avLst/>
          </a:prstGeom>
        </p:spPr>
      </p:pic>
      <p:pic>
        <p:nvPicPr>
          <p:cNvPr id="2050" name="Picture 2" descr="https://nsportal.ru/sites/default/files/portfolio_photos/2022/05/04/69af735c-9a64-4a3c-b356-46ce5cf49a3a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06788"/>
            <a:ext cx="3393050" cy="213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6529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un9-44.userapi.com/c637531/v637531447/1021c/ISA6nlaZJ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624736" cy="4248472"/>
          </a:xfrm>
          <a:prstGeom prst="rect">
            <a:avLst/>
          </a:prstGeom>
          <a:noFill/>
        </p:spPr>
      </p:pic>
      <p:pic>
        <p:nvPicPr>
          <p:cNvPr id="5" name="Рисунок 4" descr="2020-05-09_150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589240"/>
            <a:ext cx="1063503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3.rl0.ru/96345e0a792515376cc3e46bc10c2cf5/c960x720/900igr.net/up/datas/263268/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82"/>
            <a:ext cx="9156509" cy="686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291264" cy="47811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Своевременное выявление детей, нуждающихся в психологической помощи и создание условий для гармоничного развития.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 Содействие полноценному психическому и личностному развитию детей.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 Оказание психологической помощи детям, родителям и педагогам на всех этапах образовательного процесса.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 Содействие повышению психологической компетентности педагогов МБДОУ и родителей в вопросах обучения и воспитания детей.</a:t>
            </a:r>
          </a:p>
          <a:p>
            <a:pPr algn="just"/>
            <a:endParaRPr lang="ru-RU" dirty="0"/>
          </a:p>
        </p:txBody>
      </p:sp>
      <p:pic>
        <p:nvPicPr>
          <p:cNvPr id="26626" name="Picture 2" descr="https://img01.rl0.ru/1cf07508f4c90e340154d4530b22bc1f/c768x668/chstrana.detkin-club.ru/images/teachers/2_1-768x668_59db32450ad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1699012" cy="147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0"/>
          <a:ext cx="82868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2018-05-20_1126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857760"/>
            <a:ext cx="2119114" cy="1648200"/>
          </a:xfrm>
          <a:prstGeom prst="rect">
            <a:avLst/>
          </a:prstGeom>
        </p:spPr>
      </p:pic>
      <p:pic>
        <p:nvPicPr>
          <p:cNvPr id="6" name="Picture 2" descr="https://img01.rl0.ru/8c33b0ca78d5026abe7064b9df745313/c1061x800/zvezdy-obrazovaniya.ru/konkurs/04b9de87fe2e929f2ebcfe2fdd9ee7c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857760"/>
            <a:ext cx="2500298" cy="1643050"/>
          </a:xfrm>
          <a:prstGeom prst="rect">
            <a:avLst/>
          </a:prstGeom>
          <a:noFill/>
        </p:spPr>
      </p:pic>
      <p:pic>
        <p:nvPicPr>
          <p:cNvPr id="7" name="Picture 4" descr="https://img02.rl0.ru/9a8aec89514430fe5418d3ffaa3eccfc/c927x631/arhivurokov.ru/multiurok/html/2017/07/24/s_5975ae176e982/663958_4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929198"/>
            <a:ext cx="2714644" cy="1637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психологической готовности к школе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детей, нуждающихся в индивидуальном  психологическом сопровождении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межличностных отношений дошкольников «Два дома»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Групповая коррекционно-развивающая работа познавательной сферы и психологической готовности к школе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Коррекция проблем поведения: с тревожными, агрессивными детьми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Коррекционно-развивающая работа по познавательной сферы и психологической готовности к школе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Психологическая работа с детьми, имеющими поведенческие и личностные проблемы, проблемы эмоционально - волевой и коммуникативной сфер, нуждающиеся в коррекции и развитии познавательных процессов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по самообразованию: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детьми старшего возраста»</a:t>
            </a:r>
          </a:p>
        </p:txBody>
      </p:sp>
      <p:pic>
        <p:nvPicPr>
          <p:cNvPr id="4" name="Рисунок 3" descr="2018-05-20_112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0"/>
            <a:ext cx="2119114" cy="1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готовности к школе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(Н.Н Павлова Л.Г Руденко)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786842" cy="14001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Оценить готовность ребенка к школьному обучению.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1632"/>
            <a:ext cx="4207197" cy="26642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79" y="1897323"/>
            <a:ext cx="3744416" cy="25208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5928"/>
            <a:ext cx="2857500" cy="20732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17" y="4591464"/>
            <a:ext cx="3775149" cy="17621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готовности к школе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556792"/>
          <a:ext cx="52565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635896" y="3257600"/>
          <a:ext cx="52565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444208" y="1844824"/>
            <a:ext cx="158417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Начало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5589240"/>
            <a:ext cx="158417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Конец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796136" y="22048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15816" y="594928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мотивационной готовности ребенка к школе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(Н.Н Павлова Л.Г. Руденко</a:t>
            </a:r>
            <a:r>
              <a:rPr lang="ru-RU" b="1" dirty="0" smtClean="0">
                <a:solidFill>
                  <a:schemeClr val="tx1"/>
                </a:solidFill>
              </a:rPr>
              <a:t>)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1257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обработке полученных данных можно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сделать следующий вывод.</a:t>
            </a:r>
          </a:p>
          <a:p>
            <a:pPr algn="just"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2357430"/>
          <a:ext cx="8501122" cy="427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https://img01.rl0.ru/1cf07508f4c90e340154d4530b22bc1f/c768x668/chstrana.detkin-club.ru/images/teachers/2_1-768x668_59db32450ad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357826"/>
            <a:ext cx="1478354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Групповая и индивидуальная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диагностическая работ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" y="1556792"/>
            <a:ext cx="3923928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68" y="1556792"/>
            <a:ext cx="36004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0" y="3892488"/>
            <a:ext cx="4320480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710</TotalTime>
  <Words>437</Words>
  <Application>Microsoft Office PowerPoint</Application>
  <PresentationFormat>Экран (4:3)</PresentationFormat>
  <Paragraphs>65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Муниципальное бюджетное дошкольное образовательное учреждение детский сад «Снегурочка»        </vt:lpstr>
      <vt:lpstr>Цель  работы:</vt:lpstr>
      <vt:lpstr>Задачи:</vt:lpstr>
      <vt:lpstr>Презентация PowerPoint</vt:lpstr>
      <vt:lpstr>Работа с  детьми</vt:lpstr>
      <vt:lpstr> Диагностика готовности к школе  (Н.Н Павлова Л.Г Руденко)</vt:lpstr>
      <vt:lpstr>Диагностика готовности к школе  </vt:lpstr>
      <vt:lpstr>Диагностика мотивационной готовности ребенка к школе (Н.Н Павлова Л.Г. Руденко) </vt:lpstr>
      <vt:lpstr>Групповая и индивидуальная диагностическая работ работа</vt:lpstr>
      <vt:lpstr>Мониторинг межличностных отношений дошкольников «Два дома» Агаева Е.Л.</vt:lpstr>
      <vt:lpstr>Групповая и индивидуальная коррекционно-развивающая работа</vt:lpstr>
      <vt:lpstr>Краткосрочный проект " По тропинкам сказок Ганса Христиана Андерсена"</vt:lpstr>
      <vt:lpstr> Выявление степени психосоциальной зрелости с использованием нетрадиционной методики  «Метафорические ассоциативные карты»</vt:lpstr>
      <vt:lpstr>Программа по самообразованию «Актуализация личностного становления воспитанников детского сада через метод психологической коррекции  мандала терапия ». </vt:lpstr>
      <vt:lpstr>Работа с  педагогами</vt:lpstr>
      <vt:lpstr>Работа с  педагогами</vt:lpstr>
      <vt:lpstr>Работа с  родителями</vt:lpstr>
      <vt:lpstr>Родительское  собрание  </vt:lpstr>
      <vt:lpstr>Общие  мероприятия</vt:lpstr>
      <vt:lpstr>Презентация PowerPoint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«Теремок»      Отчет о работе  педагога - психолога </dc:title>
  <dc:creator>а</dc:creator>
  <cp:lastModifiedBy>ADMIN</cp:lastModifiedBy>
  <cp:revision>81</cp:revision>
  <dcterms:created xsi:type="dcterms:W3CDTF">2018-05-20T07:46:59Z</dcterms:created>
  <dcterms:modified xsi:type="dcterms:W3CDTF">2022-05-20T06:45:14Z</dcterms:modified>
</cp:coreProperties>
</file>